
<file path=[Content_Types].xml><?xml version="1.0" encoding="utf-8"?>
<Types xmlns="http://schemas.openxmlformats.org/package/2006/content-types">
  <Default Extension="xml" ContentType="application/xml"/>
  <Default Extension="jpeg" ContentType="image/jpeg"/>
  <Default Extension="bin" ContentType="audio/unknown"/>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3"/>
  </p:notesMasterIdLst>
  <p:sldIdLst>
    <p:sldId id="266" r:id="rId2"/>
    <p:sldId id="368" r:id="rId3"/>
    <p:sldId id="367" r:id="rId4"/>
    <p:sldId id="262" r:id="rId5"/>
    <p:sldId id="263" r:id="rId6"/>
    <p:sldId id="264" r:id="rId7"/>
    <p:sldId id="258" r:id="rId8"/>
    <p:sldId id="300" r:id="rId9"/>
    <p:sldId id="301" r:id="rId10"/>
    <p:sldId id="366" r:id="rId11"/>
    <p:sldId id="256" r:id="rId12"/>
    <p:sldId id="257" r:id="rId13"/>
    <p:sldId id="259" r:id="rId14"/>
    <p:sldId id="260" r:id="rId15"/>
    <p:sldId id="261" r:id="rId16"/>
    <p:sldId id="267" r:id="rId17"/>
    <p:sldId id="268"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5" r:id="rId67"/>
    <p:sldId id="321" r:id="rId68"/>
    <p:sldId id="322" r:id="rId69"/>
    <p:sldId id="324" r:id="rId70"/>
    <p:sldId id="323"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299" r:id="rId11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80"/>
    <a:srgbClr val="004080"/>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50" autoAdjust="0"/>
    <p:restoredTop sz="94703"/>
  </p:normalViewPr>
  <p:slideViewPr>
    <p:cSldViewPr snapToGrid="0" snapToObjects="1">
      <p:cViewPr>
        <p:scale>
          <a:sx n="100" d="100"/>
          <a:sy n="100" d="100"/>
        </p:scale>
        <p:origin x="872"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slide" Target="slides/slide10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slide" Target="slides/slide109.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notesMaster" Target="notesMasters/notesMaster1.xml"/><Relationship Id="rId114" Type="http://schemas.openxmlformats.org/officeDocument/2006/relationships/presProps" Target="presProps.xml"/><Relationship Id="rId115" Type="http://schemas.openxmlformats.org/officeDocument/2006/relationships/viewProps" Target="viewProps.xml"/><Relationship Id="rId116" Type="http://schemas.openxmlformats.org/officeDocument/2006/relationships/theme" Target="theme/theme1.xml"/><Relationship Id="rId11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5559" tIns="47779" rIns="95559" bIns="47779"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5559" tIns="47779" rIns="95559" bIns="47779" rtlCol="0"/>
          <a:lstStyle>
            <a:lvl1pPr algn="r">
              <a:defRPr sz="1200"/>
            </a:lvl1pPr>
          </a:lstStyle>
          <a:p>
            <a:fld id="{4EF9670D-CE63-9944-95CC-1D8E230D17F3}" type="datetimeFigureOut">
              <a:rPr lang="en-US" smtClean="0"/>
              <a:t>10/28/16</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59" tIns="47779" rIns="95559" bIns="47779"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5559" tIns="47779" rIns="95559" bIns="47779"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584"/>
            <a:ext cx="2945659" cy="496332"/>
          </a:xfrm>
          <a:prstGeom prst="rect">
            <a:avLst/>
          </a:prstGeom>
        </p:spPr>
        <p:txBody>
          <a:bodyPr vert="horz" lIns="95559" tIns="47779" rIns="95559" bIns="47779"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5559" tIns="47779" rIns="95559" bIns="47779" rtlCol="0" anchor="b"/>
          <a:lstStyle>
            <a:lvl1pPr algn="r">
              <a:defRPr sz="1200"/>
            </a:lvl1pPr>
          </a:lstStyle>
          <a:p>
            <a:fld id="{9F9B877E-A353-B24B-9F0C-764D67F3D5B1}" type="slidenum">
              <a:rPr lang="en-US" smtClean="0"/>
              <a:t>‹#›</a:t>
            </a:fld>
            <a:endParaRPr lang="en-US"/>
          </a:p>
        </p:txBody>
      </p:sp>
    </p:spTree>
    <p:extLst>
      <p:ext uri="{BB962C8B-B14F-4D97-AF65-F5344CB8AC3E}">
        <p14:creationId xmlns:p14="http://schemas.microsoft.com/office/powerpoint/2010/main" val="27626030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9B877E-A353-B24B-9F0C-764D67F3D5B1}" type="slidenum">
              <a:rPr lang="en-US" smtClean="0"/>
              <a:t>3</a:t>
            </a:fld>
            <a:endParaRPr lang="en-US"/>
          </a:p>
        </p:txBody>
      </p:sp>
    </p:spTree>
    <p:extLst>
      <p:ext uri="{BB962C8B-B14F-4D97-AF65-F5344CB8AC3E}">
        <p14:creationId xmlns:p14="http://schemas.microsoft.com/office/powerpoint/2010/main" val="3818238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9B877E-A353-B24B-9F0C-764D67F3D5B1}" type="slidenum">
              <a:rPr lang="en-US" smtClean="0"/>
              <a:t>65</a:t>
            </a:fld>
            <a:endParaRPr lang="en-US"/>
          </a:p>
        </p:txBody>
      </p:sp>
    </p:spTree>
    <p:extLst>
      <p:ext uri="{BB962C8B-B14F-4D97-AF65-F5344CB8AC3E}">
        <p14:creationId xmlns:p14="http://schemas.microsoft.com/office/powerpoint/2010/main" val="953214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9B877E-A353-B24B-9F0C-764D67F3D5B1}" type="slidenum">
              <a:rPr lang="en-US" smtClean="0"/>
              <a:t>77</a:t>
            </a:fld>
            <a:endParaRPr lang="en-US"/>
          </a:p>
        </p:txBody>
      </p:sp>
    </p:spTree>
    <p:extLst>
      <p:ext uri="{BB962C8B-B14F-4D97-AF65-F5344CB8AC3E}">
        <p14:creationId xmlns:p14="http://schemas.microsoft.com/office/powerpoint/2010/main" val="3865849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9B877E-A353-B24B-9F0C-764D67F3D5B1}" type="slidenum">
              <a:rPr lang="en-US" smtClean="0"/>
              <a:t>78</a:t>
            </a:fld>
            <a:endParaRPr lang="en-US"/>
          </a:p>
        </p:txBody>
      </p:sp>
    </p:spTree>
    <p:extLst>
      <p:ext uri="{BB962C8B-B14F-4D97-AF65-F5344CB8AC3E}">
        <p14:creationId xmlns:p14="http://schemas.microsoft.com/office/powerpoint/2010/main" val="3865849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64800D8-0B8F-114D-AF60-E9AF177A1BAE}" type="datetimeFigureOut">
              <a:rPr lang="en-US" smtClean="0"/>
              <a:t>10/28/16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D00E1-CF6F-264B-BB33-E38B34B4F19D}" type="slidenum">
              <a:rPr lang="en-US" smtClean="0"/>
              <a:t>‹#›</a:t>
            </a:fld>
            <a:endParaRPr lang="en-US"/>
          </a:p>
        </p:txBody>
      </p:sp>
    </p:spTree>
    <p:extLst>
      <p:ext uri="{BB962C8B-B14F-4D97-AF65-F5344CB8AC3E}">
        <p14:creationId xmlns:p14="http://schemas.microsoft.com/office/powerpoint/2010/main" val="1544158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64800D8-0B8F-114D-AF60-E9AF177A1BAE}" type="datetimeFigureOut">
              <a:rPr lang="en-US" smtClean="0"/>
              <a:t>10/28/16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D00E1-CF6F-264B-BB33-E38B34B4F19D}" type="slidenum">
              <a:rPr lang="en-US" smtClean="0"/>
              <a:t>‹#›</a:t>
            </a:fld>
            <a:endParaRPr lang="en-US"/>
          </a:p>
        </p:txBody>
      </p:sp>
    </p:spTree>
    <p:extLst>
      <p:ext uri="{BB962C8B-B14F-4D97-AF65-F5344CB8AC3E}">
        <p14:creationId xmlns:p14="http://schemas.microsoft.com/office/powerpoint/2010/main" val="4186054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64800D8-0B8F-114D-AF60-E9AF177A1BAE}" type="datetimeFigureOut">
              <a:rPr lang="en-US" smtClean="0"/>
              <a:t>10/28/16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D00E1-CF6F-264B-BB33-E38B34B4F19D}" type="slidenum">
              <a:rPr lang="en-US" smtClean="0"/>
              <a:t>‹#›</a:t>
            </a:fld>
            <a:endParaRPr lang="en-US"/>
          </a:p>
        </p:txBody>
      </p:sp>
    </p:spTree>
    <p:extLst>
      <p:ext uri="{BB962C8B-B14F-4D97-AF65-F5344CB8AC3E}">
        <p14:creationId xmlns:p14="http://schemas.microsoft.com/office/powerpoint/2010/main" val="1084386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64800D8-0B8F-114D-AF60-E9AF177A1BAE}" type="datetimeFigureOut">
              <a:rPr lang="en-US" smtClean="0"/>
              <a:t>10/28/16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D00E1-CF6F-264B-BB33-E38B34B4F19D}" type="slidenum">
              <a:rPr lang="en-US" smtClean="0"/>
              <a:t>‹#›</a:t>
            </a:fld>
            <a:endParaRPr lang="en-US"/>
          </a:p>
        </p:txBody>
      </p:sp>
    </p:spTree>
    <p:extLst>
      <p:ext uri="{BB962C8B-B14F-4D97-AF65-F5344CB8AC3E}">
        <p14:creationId xmlns:p14="http://schemas.microsoft.com/office/powerpoint/2010/main" val="1780223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E64800D8-0B8F-114D-AF60-E9AF177A1BAE}" type="datetimeFigureOut">
              <a:rPr lang="en-US" smtClean="0"/>
              <a:t>10/28/16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D00E1-CF6F-264B-BB33-E38B34B4F19D}" type="slidenum">
              <a:rPr lang="en-US" smtClean="0"/>
              <a:t>‹#›</a:t>
            </a:fld>
            <a:endParaRPr lang="en-US"/>
          </a:p>
        </p:txBody>
      </p:sp>
    </p:spTree>
    <p:extLst>
      <p:ext uri="{BB962C8B-B14F-4D97-AF65-F5344CB8AC3E}">
        <p14:creationId xmlns:p14="http://schemas.microsoft.com/office/powerpoint/2010/main" val="4242329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E64800D8-0B8F-114D-AF60-E9AF177A1BAE}" type="datetimeFigureOut">
              <a:rPr lang="en-US" smtClean="0"/>
              <a:t>10/28/16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D00E1-CF6F-264B-BB33-E38B34B4F19D}" type="slidenum">
              <a:rPr lang="en-US" smtClean="0"/>
              <a:t>‹#›</a:t>
            </a:fld>
            <a:endParaRPr lang="en-US"/>
          </a:p>
        </p:txBody>
      </p:sp>
    </p:spTree>
    <p:extLst>
      <p:ext uri="{BB962C8B-B14F-4D97-AF65-F5344CB8AC3E}">
        <p14:creationId xmlns:p14="http://schemas.microsoft.com/office/powerpoint/2010/main" val="1067051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64800D8-0B8F-114D-AF60-E9AF177A1BAE}" type="datetimeFigureOut">
              <a:rPr lang="en-US" smtClean="0"/>
              <a:t>10/28/16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5D00E1-CF6F-264B-BB33-E38B34B4F19D}" type="slidenum">
              <a:rPr lang="en-US" smtClean="0"/>
              <a:t>‹#›</a:t>
            </a:fld>
            <a:endParaRPr lang="en-US"/>
          </a:p>
        </p:txBody>
      </p:sp>
    </p:spTree>
    <p:extLst>
      <p:ext uri="{BB962C8B-B14F-4D97-AF65-F5344CB8AC3E}">
        <p14:creationId xmlns:p14="http://schemas.microsoft.com/office/powerpoint/2010/main" val="2853105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64800D8-0B8F-114D-AF60-E9AF177A1BAE}" type="datetimeFigureOut">
              <a:rPr lang="en-US" smtClean="0"/>
              <a:t>10/28/16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5D00E1-CF6F-264B-BB33-E38B34B4F19D}" type="slidenum">
              <a:rPr lang="en-US" smtClean="0"/>
              <a:t>‹#›</a:t>
            </a:fld>
            <a:endParaRPr lang="en-US"/>
          </a:p>
        </p:txBody>
      </p:sp>
    </p:spTree>
    <p:extLst>
      <p:ext uri="{BB962C8B-B14F-4D97-AF65-F5344CB8AC3E}">
        <p14:creationId xmlns:p14="http://schemas.microsoft.com/office/powerpoint/2010/main" val="1062893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4800D8-0B8F-114D-AF60-E9AF177A1BAE}" type="datetimeFigureOut">
              <a:rPr lang="en-US" smtClean="0"/>
              <a:t>10/28/16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5D00E1-CF6F-264B-BB33-E38B34B4F19D}" type="slidenum">
              <a:rPr lang="en-US" smtClean="0"/>
              <a:t>‹#›</a:t>
            </a:fld>
            <a:endParaRPr lang="en-US"/>
          </a:p>
        </p:txBody>
      </p:sp>
    </p:spTree>
    <p:extLst>
      <p:ext uri="{BB962C8B-B14F-4D97-AF65-F5344CB8AC3E}">
        <p14:creationId xmlns:p14="http://schemas.microsoft.com/office/powerpoint/2010/main" val="2937404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64800D8-0B8F-114D-AF60-E9AF177A1BAE}" type="datetimeFigureOut">
              <a:rPr lang="en-US" smtClean="0"/>
              <a:t>10/28/16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D00E1-CF6F-264B-BB33-E38B34B4F19D}" type="slidenum">
              <a:rPr lang="en-US" smtClean="0"/>
              <a:t>‹#›</a:t>
            </a:fld>
            <a:endParaRPr lang="en-US"/>
          </a:p>
        </p:txBody>
      </p:sp>
    </p:spTree>
    <p:extLst>
      <p:ext uri="{BB962C8B-B14F-4D97-AF65-F5344CB8AC3E}">
        <p14:creationId xmlns:p14="http://schemas.microsoft.com/office/powerpoint/2010/main" val="3051363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64800D8-0B8F-114D-AF60-E9AF177A1BAE}" type="datetimeFigureOut">
              <a:rPr lang="en-US" smtClean="0"/>
              <a:t>10/28/16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D00E1-CF6F-264B-BB33-E38B34B4F19D}" type="slidenum">
              <a:rPr lang="en-US" smtClean="0"/>
              <a:t>‹#›</a:t>
            </a:fld>
            <a:endParaRPr lang="en-US"/>
          </a:p>
        </p:txBody>
      </p:sp>
    </p:spTree>
    <p:extLst>
      <p:ext uri="{BB962C8B-B14F-4D97-AF65-F5344CB8AC3E}">
        <p14:creationId xmlns:p14="http://schemas.microsoft.com/office/powerpoint/2010/main" val="11340860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4800D8-0B8F-114D-AF60-E9AF177A1BAE}" type="datetimeFigureOut">
              <a:rPr lang="en-US" smtClean="0"/>
              <a:t>10/28/16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5D00E1-CF6F-264B-BB33-E38B34B4F19D}" type="slidenum">
              <a:rPr lang="en-US" smtClean="0"/>
              <a:t>‹#›</a:t>
            </a:fld>
            <a:endParaRPr lang="en-US"/>
          </a:p>
        </p:txBody>
      </p:sp>
    </p:spTree>
    <p:extLst>
      <p:ext uri="{BB962C8B-B14F-4D97-AF65-F5344CB8AC3E}">
        <p14:creationId xmlns:p14="http://schemas.microsoft.com/office/powerpoint/2010/main" val="531349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10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audio" Target="../media/audio1.bin"/></Relationships>
</file>

<file path=ppt/slides/_rels/slide10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audio" Target="../media/audio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audio" Target="../media/audio1.bin"/></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65.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audio" Target="../media/audio1.bin"/></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7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audio" Target="../media/audio1.bin"/></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77.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78.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Diagnostic Numeracy Assessment</a:t>
            </a:r>
            <a:endParaRPr lang="en-US" dirty="0"/>
          </a:p>
        </p:txBody>
      </p:sp>
    </p:spTree>
    <p:extLst>
      <p:ext uri="{BB962C8B-B14F-4D97-AF65-F5344CB8AC3E}">
        <p14:creationId xmlns:p14="http://schemas.microsoft.com/office/powerpoint/2010/main" val="1886017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51118"/>
            <a:ext cx="8666480" cy="1143000"/>
          </a:xfrm>
        </p:spPr>
        <p:txBody>
          <a:bodyPr>
            <a:normAutofit fontScale="90000"/>
          </a:bodyPr>
          <a:lstStyle/>
          <a:p>
            <a:r>
              <a:rPr lang="en-US" dirty="0" smtClean="0">
                <a:solidFill>
                  <a:srgbClr val="000000"/>
                </a:solidFill>
              </a:rPr>
              <a:t>Make a note of your student ID number</a:t>
            </a:r>
            <a:endParaRPr lang="en-US" dirty="0">
              <a:solidFill>
                <a:srgbClr val="000000"/>
              </a:solidFill>
            </a:endParaRPr>
          </a:p>
        </p:txBody>
      </p:sp>
    </p:spTree>
    <p:extLst>
      <p:ext uri="{BB962C8B-B14F-4D97-AF65-F5344CB8AC3E}">
        <p14:creationId xmlns:p14="http://schemas.microsoft.com/office/powerpoint/2010/main" val="34848165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15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Q20</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600" dirty="0" smtClean="0"/>
              <a:t>Two numbers that add up to 73</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endParaRPr lang="en-US" sz="4800" u="sng" dirty="0" smtClean="0">
              <a:solidFill>
                <a:schemeClr val="bg1"/>
              </a:solidFill>
            </a:endParaRPr>
          </a:p>
          <a:p>
            <a:pPr algn="ctr"/>
            <a:r>
              <a:rPr lang="en-US" sz="3600" dirty="0" smtClean="0">
                <a:solidFill>
                  <a:schemeClr val="bg1"/>
                </a:solidFill>
              </a:rPr>
              <a:t>25 </a:t>
            </a:r>
          </a:p>
          <a:p>
            <a:pPr algn="ctr"/>
            <a:r>
              <a:rPr lang="en-US" sz="3600" dirty="0" smtClean="0">
                <a:solidFill>
                  <a:schemeClr val="bg1"/>
                </a:solidFill>
              </a:rPr>
              <a:t>and </a:t>
            </a:r>
          </a:p>
          <a:p>
            <a:pPr algn="ctr"/>
            <a:r>
              <a:rPr lang="en-US" sz="3600" dirty="0" smtClean="0">
                <a:solidFill>
                  <a:schemeClr val="bg1"/>
                </a:solidFill>
              </a:rPr>
              <a:t>50</a:t>
            </a:r>
            <a:endParaRPr lang="en-US" sz="36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r>
              <a:rPr lang="en-US" sz="3600" dirty="0" smtClean="0">
                <a:solidFill>
                  <a:schemeClr val="bg1"/>
                </a:solidFill>
              </a:rPr>
              <a:t>40</a:t>
            </a:r>
          </a:p>
          <a:p>
            <a:pPr algn="ctr"/>
            <a:r>
              <a:rPr lang="en-US" sz="3600" dirty="0" smtClean="0">
                <a:solidFill>
                  <a:schemeClr val="bg1"/>
                </a:solidFill>
              </a:rPr>
              <a:t>and</a:t>
            </a:r>
          </a:p>
          <a:p>
            <a:pPr algn="ctr"/>
            <a:r>
              <a:rPr lang="en-US" sz="3600" dirty="0" smtClean="0">
                <a:solidFill>
                  <a:schemeClr val="bg1"/>
                </a:solidFill>
              </a:rPr>
              <a:t>33</a:t>
            </a:r>
            <a:endParaRPr lang="en-US" sz="36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endParaRPr lang="en-US" sz="4800" dirty="0">
              <a:solidFill>
                <a:schemeClr val="bg1"/>
              </a:solidFill>
            </a:endParaRPr>
          </a:p>
          <a:p>
            <a:pPr algn="ctr"/>
            <a:r>
              <a:rPr lang="en-US" sz="3600" dirty="0">
                <a:solidFill>
                  <a:schemeClr val="bg1"/>
                </a:solidFill>
              </a:rPr>
              <a:t>4</a:t>
            </a:r>
            <a:endParaRPr lang="en-US" sz="3600" dirty="0" smtClean="0">
              <a:solidFill>
                <a:schemeClr val="bg1"/>
              </a:solidFill>
            </a:endParaRPr>
          </a:p>
          <a:p>
            <a:pPr algn="ctr"/>
            <a:r>
              <a:rPr lang="en-US" sz="3600" dirty="0" smtClean="0">
                <a:solidFill>
                  <a:schemeClr val="bg1"/>
                </a:solidFill>
              </a:rPr>
              <a:t>and</a:t>
            </a:r>
          </a:p>
          <a:p>
            <a:pPr algn="ctr"/>
            <a:r>
              <a:rPr lang="en-US" sz="3600" dirty="0" smtClean="0">
                <a:solidFill>
                  <a:schemeClr val="bg1"/>
                </a:solidFill>
              </a:rPr>
              <a:t>70</a:t>
            </a:r>
            <a:endParaRPr lang="en-US" sz="36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endParaRPr lang="en-US" sz="4800" dirty="0">
              <a:solidFill>
                <a:schemeClr val="bg1"/>
              </a:solidFill>
            </a:endParaRPr>
          </a:p>
          <a:p>
            <a:pPr algn="ctr"/>
            <a:r>
              <a:rPr lang="en-US" sz="3600" dirty="0">
                <a:solidFill>
                  <a:schemeClr val="bg1"/>
                </a:solidFill>
              </a:rPr>
              <a:t>3</a:t>
            </a:r>
            <a:endParaRPr lang="en-US" sz="3600" dirty="0" smtClean="0">
              <a:solidFill>
                <a:schemeClr val="bg1"/>
              </a:solidFill>
            </a:endParaRPr>
          </a:p>
          <a:p>
            <a:pPr algn="ctr"/>
            <a:r>
              <a:rPr lang="en-US" sz="3600" dirty="0" smtClean="0">
                <a:solidFill>
                  <a:schemeClr val="bg1"/>
                </a:solidFill>
              </a:rPr>
              <a:t>and</a:t>
            </a:r>
          </a:p>
          <a:p>
            <a:pPr algn="ctr"/>
            <a:r>
              <a:rPr lang="en-US" sz="3600" dirty="0" smtClean="0">
                <a:solidFill>
                  <a:schemeClr val="bg1"/>
                </a:solidFill>
              </a:rPr>
              <a:t>60</a:t>
            </a:r>
            <a:endParaRPr lang="en-US" sz="36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r>
              <a:rPr lang="en-US" sz="3600" dirty="0" smtClean="0">
                <a:solidFill>
                  <a:schemeClr val="bg1"/>
                </a:solidFill>
              </a:rPr>
              <a:t>50</a:t>
            </a:r>
          </a:p>
          <a:p>
            <a:pPr algn="ctr"/>
            <a:r>
              <a:rPr lang="en-US" sz="3600" dirty="0" smtClean="0">
                <a:solidFill>
                  <a:schemeClr val="bg1"/>
                </a:solidFill>
              </a:rPr>
              <a:t>and</a:t>
            </a:r>
          </a:p>
          <a:p>
            <a:pPr algn="ctr"/>
            <a:r>
              <a:rPr lang="en-US" sz="3600" dirty="0" smtClean="0">
                <a:solidFill>
                  <a:schemeClr val="bg1"/>
                </a:solidFill>
              </a:rPr>
              <a:t>33</a:t>
            </a:r>
            <a:endParaRPr lang="en-US" sz="3600" dirty="0">
              <a:solidFill>
                <a:schemeClr val="bg1"/>
              </a:solidFill>
            </a:endParaRPr>
          </a:p>
        </p:txBody>
      </p:sp>
    </p:spTree>
    <p:extLst>
      <p:ext uri="{BB962C8B-B14F-4D97-AF65-F5344CB8AC3E}">
        <p14:creationId xmlns:p14="http://schemas.microsoft.com/office/powerpoint/2010/main" val="1202564634"/>
      </p:ext>
    </p:extLst>
  </p:cSld>
  <p:clrMapOvr>
    <a:masterClrMapping/>
  </p:clrMapOvr>
  <p:transition spd="slow" advTm="15000">
    <p:push dir="u"/>
    <p:sndAc>
      <p:stSnd>
        <p:snd r:embed="rId2" name="beep-07.wav"/>
      </p:stSnd>
    </p:sndAc>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12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Q21</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600" dirty="0" smtClean="0"/>
              <a:t>18 + 7 = 18 + 2 + ?</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endParaRPr lang="en-US" sz="4800" u="sng" dirty="0" smtClean="0">
              <a:solidFill>
                <a:schemeClr val="bg1"/>
              </a:solidFill>
            </a:endParaRPr>
          </a:p>
          <a:p>
            <a:pPr algn="ctr"/>
            <a:endParaRPr lang="en-US" sz="4800" u="sng" dirty="0">
              <a:solidFill>
                <a:schemeClr val="bg1"/>
              </a:solidFill>
            </a:endParaRPr>
          </a:p>
          <a:p>
            <a:pPr algn="ctr"/>
            <a:r>
              <a:rPr lang="en-US" sz="4800" dirty="0">
                <a:solidFill>
                  <a:schemeClr val="bg1"/>
                </a:solidFill>
              </a:rPr>
              <a:t>8</a:t>
            </a:r>
            <a:endParaRPr lang="en-US" sz="3600" dirty="0" smtClean="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800" dirty="0" smtClean="0">
                <a:solidFill>
                  <a:schemeClr val="bg1"/>
                </a:solidFill>
              </a:rPr>
              <a:t>6</a:t>
            </a: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endParaRPr lang="en-US" sz="4800" dirty="0">
              <a:solidFill>
                <a:schemeClr val="bg1"/>
              </a:solidFill>
            </a:endParaRPr>
          </a:p>
          <a:p>
            <a:pPr algn="ctr"/>
            <a:endParaRPr lang="en-US" sz="4800" dirty="0">
              <a:solidFill>
                <a:schemeClr val="bg1"/>
              </a:solidFill>
            </a:endParaRPr>
          </a:p>
          <a:p>
            <a:pPr algn="ctr"/>
            <a:r>
              <a:rPr lang="en-US" sz="4800" dirty="0">
                <a:solidFill>
                  <a:schemeClr val="bg1"/>
                </a:solidFill>
              </a:rPr>
              <a:t>5</a:t>
            </a:r>
            <a:endParaRPr lang="en-US" sz="36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endParaRPr lang="en-US" sz="4800" dirty="0">
              <a:solidFill>
                <a:schemeClr val="bg1"/>
              </a:solidFill>
            </a:endParaRPr>
          </a:p>
          <a:p>
            <a:pPr algn="ctr"/>
            <a:endParaRPr lang="en-US" sz="4800" dirty="0">
              <a:solidFill>
                <a:schemeClr val="bg1"/>
              </a:solidFill>
            </a:endParaRPr>
          </a:p>
          <a:p>
            <a:pPr algn="ctr"/>
            <a:r>
              <a:rPr lang="en-US" sz="4800" dirty="0">
                <a:solidFill>
                  <a:schemeClr val="bg1"/>
                </a:solidFill>
              </a:rPr>
              <a:t>4</a:t>
            </a:r>
            <a:endParaRPr lang="en-US" sz="36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800" dirty="0" smtClean="0">
                <a:solidFill>
                  <a:schemeClr val="bg1"/>
                </a:solidFill>
              </a:rPr>
              <a:t>7</a:t>
            </a:r>
            <a:endParaRPr lang="en-US" sz="3600" dirty="0" smtClean="0">
              <a:solidFill>
                <a:schemeClr val="bg1"/>
              </a:solidFill>
            </a:endParaRPr>
          </a:p>
        </p:txBody>
      </p:sp>
    </p:spTree>
    <p:extLst>
      <p:ext uri="{BB962C8B-B14F-4D97-AF65-F5344CB8AC3E}">
        <p14:creationId xmlns:p14="http://schemas.microsoft.com/office/powerpoint/2010/main" val="3413202159"/>
      </p:ext>
    </p:extLst>
  </p:cSld>
  <p:clrMapOvr>
    <a:masterClrMapping/>
  </p:clrMapOvr>
  <p:transition spd="slow" advTm="12000">
    <p:push dir="u"/>
    <p:sndAc>
      <p:stSnd>
        <p:snd r:embed="rId2" name="beep-07.wav"/>
      </p:stSnd>
    </p:sndAc>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12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Q22</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600" dirty="0" smtClean="0"/>
              <a:t>35 </a:t>
            </a:r>
            <a:r>
              <a:rPr lang="en-US" sz="6600" dirty="0"/>
              <a:t>–</a:t>
            </a:r>
            <a:r>
              <a:rPr lang="en-US" sz="6600" dirty="0" smtClean="0"/>
              <a:t> 9 = 35 – </a:t>
            </a:r>
            <a:r>
              <a:rPr lang="en-US" sz="6600" dirty="0"/>
              <a:t>5</a:t>
            </a:r>
            <a:r>
              <a:rPr lang="en-US" sz="6600" dirty="0" smtClean="0"/>
              <a:t> </a:t>
            </a:r>
            <a:r>
              <a:rPr lang="en-US" sz="6600" dirty="0"/>
              <a:t>–</a:t>
            </a:r>
            <a:r>
              <a:rPr lang="en-US" sz="6600" dirty="0" smtClean="0"/>
              <a:t> ?</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endParaRPr lang="en-US" sz="4800" u="sng" dirty="0" smtClean="0">
              <a:solidFill>
                <a:schemeClr val="bg1"/>
              </a:solidFill>
            </a:endParaRPr>
          </a:p>
          <a:p>
            <a:pPr algn="ctr"/>
            <a:endParaRPr lang="en-US" sz="4800" u="sng" dirty="0">
              <a:solidFill>
                <a:schemeClr val="bg1"/>
              </a:solidFill>
            </a:endParaRPr>
          </a:p>
          <a:p>
            <a:pPr algn="ctr"/>
            <a:r>
              <a:rPr lang="en-US" sz="4800" dirty="0" smtClean="0">
                <a:solidFill>
                  <a:schemeClr val="bg1"/>
                </a:solidFill>
              </a:rPr>
              <a:t>4</a:t>
            </a:r>
            <a:endParaRPr lang="en-US" sz="3600" dirty="0" smtClean="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800" dirty="0" smtClean="0">
                <a:solidFill>
                  <a:schemeClr val="bg1"/>
                </a:solidFill>
              </a:rPr>
              <a:t>6</a:t>
            </a: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endParaRPr lang="en-US" sz="4800" dirty="0">
              <a:solidFill>
                <a:schemeClr val="bg1"/>
              </a:solidFill>
            </a:endParaRPr>
          </a:p>
          <a:p>
            <a:pPr algn="ctr"/>
            <a:endParaRPr lang="en-US" sz="4800" dirty="0">
              <a:solidFill>
                <a:schemeClr val="bg1"/>
              </a:solidFill>
            </a:endParaRPr>
          </a:p>
          <a:p>
            <a:pPr algn="ctr"/>
            <a:r>
              <a:rPr lang="en-US" sz="4800" dirty="0" smtClean="0">
                <a:solidFill>
                  <a:schemeClr val="bg1"/>
                </a:solidFill>
              </a:rPr>
              <a:t>2</a:t>
            </a:r>
            <a:endParaRPr lang="en-US" sz="36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endParaRPr lang="en-US" sz="4800" dirty="0">
              <a:solidFill>
                <a:schemeClr val="bg1"/>
              </a:solidFill>
            </a:endParaRPr>
          </a:p>
          <a:p>
            <a:pPr algn="ctr"/>
            <a:endParaRPr lang="en-US" sz="4800" dirty="0">
              <a:solidFill>
                <a:schemeClr val="bg1"/>
              </a:solidFill>
            </a:endParaRPr>
          </a:p>
          <a:p>
            <a:pPr algn="ctr"/>
            <a:r>
              <a:rPr lang="en-US" sz="4800" dirty="0" smtClean="0">
                <a:solidFill>
                  <a:schemeClr val="bg1"/>
                </a:solidFill>
              </a:rPr>
              <a:t>5</a:t>
            </a:r>
            <a:endParaRPr lang="en-US" sz="36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800" dirty="0" smtClean="0">
                <a:solidFill>
                  <a:schemeClr val="bg1"/>
                </a:solidFill>
              </a:rPr>
              <a:t>3</a:t>
            </a:r>
            <a:endParaRPr lang="en-US" sz="3600" dirty="0" smtClean="0">
              <a:solidFill>
                <a:schemeClr val="bg1"/>
              </a:solidFill>
            </a:endParaRPr>
          </a:p>
        </p:txBody>
      </p:sp>
    </p:spTree>
    <p:extLst>
      <p:ext uri="{BB962C8B-B14F-4D97-AF65-F5344CB8AC3E}">
        <p14:creationId xmlns:p14="http://schemas.microsoft.com/office/powerpoint/2010/main" val="1693442689"/>
      </p:ext>
    </p:extLst>
  </p:cSld>
  <p:clrMapOvr>
    <a:masterClrMapping/>
  </p:clrMapOvr>
  <p:transition spd="slow" advTm="12000">
    <p:push dir="u"/>
    <p:sndAc>
      <p:stSnd>
        <p:snd r:embed="rId2" name="beep-07.wav"/>
      </p:stSnd>
    </p:sndAc>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10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Q23</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600" dirty="0" smtClean="0"/>
              <a:t>236 - 231</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endParaRPr lang="en-US" sz="4800" u="sng" dirty="0" smtClean="0">
              <a:solidFill>
                <a:schemeClr val="bg1"/>
              </a:solidFill>
            </a:endParaRPr>
          </a:p>
          <a:p>
            <a:pPr algn="ctr"/>
            <a:endParaRPr lang="en-US" sz="4800" u="sng" dirty="0">
              <a:solidFill>
                <a:schemeClr val="bg1"/>
              </a:solidFill>
            </a:endParaRPr>
          </a:p>
          <a:p>
            <a:pPr algn="ctr"/>
            <a:r>
              <a:rPr lang="en-US" sz="4800" dirty="0" smtClean="0">
                <a:solidFill>
                  <a:schemeClr val="bg1"/>
                </a:solidFill>
              </a:rPr>
              <a:t>5</a:t>
            </a:r>
            <a:endParaRPr lang="en-US" sz="3600" dirty="0" smtClean="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800" dirty="0" smtClean="0">
                <a:solidFill>
                  <a:schemeClr val="bg1"/>
                </a:solidFill>
              </a:rPr>
              <a:t>2</a:t>
            </a: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endParaRPr lang="en-US" sz="4800" dirty="0">
              <a:solidFill>
                <a:schemeClr val="bg1"/>
              </a:solidFill>
            </a:endParaRPr>
          </a:p>
          <a:p>
            <a:pPr algn="ctr"/>
            <a:endParaRPr lang="en-US" sz="4800" dirty="0">
              <a:solidFill>
                <a:schemeClr val="bg1"/>
              </a:solidFill>
            </a:endParaRPr>
          </a:p>
          <a:p>
            <a:pPr algn="ctr"/>
            <a:r>
              <a:rPr lang="en-US" sz="4800" dirty="0" smtClean="0">
                <a:solidFill>
                  <a:schemeClr val="bg1"/>
                </a:solidFill>
              </a:rPr>
              <a:t>3</a:t>
            </a:r>
            <a:endParaRPr lang="en-US" sz="36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endParaRPr lang="en-US" sz="4800" dirty="0">
              <a:solidFill>
                <a:schemeClr val="bg1"/>
              </a:solidFill>
            </a:endParaRPr>
          </a:p>
          <a:p>
            <a:pPr algn="ctr"/>
            <a:endParaRPr lang="en-US" sz="4800" dirty="0">
              <a:solidFill>
                <a:schemeClr val="bg1"/>
              </a:solidFill>
            </a:endParaRPr>
          </a:p>
          <a:p>
            <a:pPr algn="ctr"/>
            <a:r>
              <a:rPr lang="en-US" sz="4800" dirty="0" smtClean="0">
                <a:solidFill>
                  <a:schemeClr val="bg1"/>
                </a:solidFill>
              </a:rPr>
              <a:t>9</a:t>
            </a:r>
            <a:endParaRPr lang="en-US" sz="36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800" dirty="0" smtClean="0">
                <a:solidFill>
                  <a:schemeClr val="bg1"/>
                </a:solidFill>
              </a:rPr>
              <a:t>4</a:t>
            </a:r>
            <a:endParaRPr lang="en-US" sz="3600" dirty="0" smtClean="0">
              <a:solidFill>
                <a:schemeClr val="bg1"/>
              </a:solidFill>
            </a:endParaRPr>
          </a:p>
        </p:txBody>
      </p:sp>
    </p:spTree>
    <p:extLst>
      <p:ext uri="{BB962C8B-B14F-4D97-AF65-F5344CB8AC3E}">
        <p14:creationId xmlns:p14="http://schemas.microsoft.com/office/powerpoint/2010/main" val="1341880352"/>
      </p:ext>
    </p:extLst>
  </p:cSld>
  <p:clrMapOvr>
    <a:masterClrMapping/>
  </p:clrMapOvr>
  <p:transition spd="slow" advTm="10000">
    <p:push dir="u"/>
    <p:sndAc>
      <p:stSnd>
        <p:snd r:embed="rId2" name="beep-07.wav"/>
      </p:stSnd>
    </p:sndAc>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10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Q24</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600" dirty="0" smtClean="0"/>
              <a:t>2</a:t>
            </a:r>
            <a:r>
              <a:rPr lang="en-US" sz="6600" dirty="0"/>
              <a:t> </a:t>
            </a:r>
            <a:r>
              <a:rPr lang="en-US" sz="6600" dirty="0" smtClean="0"/>
              <a:t>+ 359</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endParaRPr lang="en-US" sz="4800" u="sng" dirty="0" smtClean="0">
              <a:solidFill>
                <a:schemeClr val="bg1"/>
              </a:solidFill>
            </a:endParaRPr>
          </a:p>
          <a:p>
            <a:pPr algn="ctr"/>
            <a:endParaRPr lang="en-US" sz="4800" u="sng" dirty="0">
              <a:solidFill>
                <a:schemeClr val="bg1"/>
              </a:solidFill>
            </a:endParaRPr>
          </a:p>
          <a:p>
            <a:pPr algn="ctr"/>
            <a:r>
              <a:rPr lang="en-US" sz="4800" dirty="0">
                <a:solidFill>
                  <a:schemeClr val="bg1"/>
                </a:solidFill>
              </a:rPr>
              <a:t>3</a:t>
            </a:r>
            <a:r>
              <a:rPr lang="en-US" sz="4800" dirty="0" smtClean="0">
                <a:solidFill>
                  <a:schemeClr val="bg1"/>
                </a:solidFill>
              </a:rPr>
              <a:t>59</a:t>
            </a:r>
            <a:endParaRPr lang="en-US" sz="3600" dirty="0" smtClean="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800" dirty="0" smtClean="0">
                <a:solidFill>
                  <a:schemeClr val="bg1"/>
                </a:solidFill>
              </a:rPr>
              <a:t>361</a:t>
            </a: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endParaRPr lang="en-US" sz="4800" dirty="0">
              <a:solidFill>
                <a:schemeClr val="bg1"/>
              </a:solidFill>
            </a:endParaRPr>
          </a:p>
          <a:p>
            <a:pPr algn="ctr"/>
            <a:endParaRPr lang="en-US" sz="4800" dirty="0">
              <a:solidFill>
                <a:schemeClr val="bg1"/>
              </a:solidFill>
            </a:endParaRPr>
          </a:p>
          <a:p>
            <a:pPr algn="ctr"/>
            <a:r>
              <a:rPr lang="en-US" sz="4800" dirty="0" smtClean="0">
                <a:solidFill>
                  <a:schemeClr val="bg1"/>
                </a:solidFill>
              </a:rPr>
              <a:t>360</a:t>
            </a:r>
            <a:endParaRPr lang="en-US" sz="36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endParaRPr lang="en-US" sz="4800" dirty="0">
              <a:solidFill>
                <a:schemeClr val="bg1"/>
              </a:solidFill>
            </a:endParaRPr>
          </a:p>
          <a:p>
            <a:pPr algn="ctr"/>
            <a:endParaRPr lang="en-US" sz="4800" dirty="0">
              <a:solidFill>
                <a:schemeClr val="bg1"/>
              </a:solidFill>
            </a:endParaRPr>
          </a:p>
          <a:p>
            <a:pPr algn="ctr"/>
            <a:r>
              <a:rPr lang="en-US" sz="4800" dirty="0" smtClean="0">
                <a:solidFill>
                  <a:schemeClr val="bg1"/>
                </a:solidFill>
              </a:rPr>
              <a:t>363</a:t>
            </a:r>
            <a:endParaRPr lang="en-US" sz="36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800" dirty="0" smtClean="0">
                <a:solidFill>
                  <a:schemeClr val="bg1"/>
                </a:solidFill>
              </a:rPr>
              <a:t>362</a:t>
            </a:r>
            <a:endParaRPr lang="en-US" sz="3600" dirty="0" smtClean="0">
              <a:solidFill>
                <a:schemeClr val="bg1"/>
              </a:solidFill>
            </a:endParaRPr>
          </a:p>
        </p:txBody>
      </p:sp>
    </p:spTree>
    <p:extLst>
      <p:ext uri="{BB962C8B-B14F-4D97-AF65-F5344CB8AC3E}">
        <p14:creationId xmlns:p14="http://schemas.microsoft.com/office/powerpoint/2010/main" val="1721116038"/>
      </p:ext>
    </p:extLst>
  </p:cSld>
  <p:clrMapOvr>
    <a:masterClrMapping/>
  </p:clrMapOvr>
  <p:transition spd="slow" advTm="10000">
    <p:push dir="u"/>
    <p:sndAc>
      <p:stSnd>
        <p:snd r:embed="rId2" name="beep-07.wav"/>
      </p:stSnd>
    </p:sndAc>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15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Q25</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600" dirty="0" smtClean="0"/>
              <a:t>3 + 3 + 3 + 3 + 3</a:t>
            </a:r>
          </a:p>
          <a:p>
            <a:pPr algn="ctr"/>
            <a:r>
              <a:rPr lang="en-US" sz="6600" dirty="0" smtClean="0"/>
              <a:t>is the same as</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endParaRPr lang="en-US" sz="4800" u="sng" dirty="0" smtClean="0">
              <a:solidFill>
                <a:schemeClr val="bg1"/>
              </a:solidFill>
            </a:endParaRPr>
          </a:p>
          <a:p>
            <a:pPr algn="ctr"/>
            <a:endParaRPr lang="en-US" sz="4800" u="sng" dirty="0">
              <a:solidFill>
                <a:schemeClr val="bg1"/>
              </a:solidFill>
            </a:endParaRPr>
          </a:p>
          <a:p>
            <a:pPr algn="ctr"/>
            <a:r>
              <a:rPr lang="en-US" sz="4800" dirty="0" smtClean="0">
                <a:solidFill>
                  <a:schemeClr val="bg1"/>
                </a:solidFill>
              </a:rPr>
              <a:t>5</a:t>
            </a:r>
            <a:r>
              <a:rPr lang="en-US" sz="4800" baseline="30000" dirty="0" smtClean="0">
                <a:solidFill>
                  <a:schemeClr val="bg1"/>
                </a:solidFill>
              </a:rPr>
              <a:t>3</a:t>
            </a:r>
            <a:endParaRPr lang="en-US" sz="3600" dirty="0" smtClean="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800" dirty="0" smtClean="0">
                <a:solidFill>
                  <a:schemeClr val="bg1"/>
                </a:solidFill>
              </a:rPr>
              <a:t>5 + 3</a:t>
            </a: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endParaRPr lang="en-US" sz="4800" dirty="0">
              <a:solidFill>
                <a:schemeClr val="bg1"/>
              </a:solidFill>
            </a:endParaRPr>
          </a:p>
          <a:p>
            <a:pPr algn="ctr"/>
            <a:endParaRPr lang="en-US" sz="4800" dirty="0">
              <a:solidFill>
                <a:schemeClr val="bg1"/>
              </a:solidFill>
            </a:endParaRPr>
          </a:p>
          <a:p>
            <a:pPr algn="ctr"/>
            <a:r>
              <a:rPr lang="en-US" sz="4800" dirty="0" smtClean="0">
                <a:solidFill>
                  <a:schemeClr val="bg1"/>
                </a:solidFill>
              </a:rPr>
              <a:t>3 X 3</a:t>
            </a:r>
            <a:endParaRPr lang="en-US" sz="36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endParaRPr lang="en-US" sz="4800" dirty="0">
              <a:solidFill>
                <a:schemeClr val="bg1"/>
              </a:solidFill>
            </a:endParaRPr>
          </a:p>
          <a:p>
            <a:pPr algn="ctr"/>
            <a:endParaRPr lang="en-US" sz="4800" dirty="0">
              <a:solidFill>
                <a:schemeClr val="bg1"/>
              </a:solidFill>
            </a:endParaRPr>
          </a:p>
          <a:p>
            <a:pPr algn="ctr"/>
            <a:r>
              <a:rPr lang="en-US" sz="4800" dirty="0" smtClean="0">
                <a:solidFill>
                  <a:schemeClr val="bg1"/>
                </a:solidFill>
              </a:rPr>
              <a:t>3</a:t>
            </a:r>
            <a:r>
              <a:rPr lang="en-US" sz="4800" baseline="30000" dirty="0" smtClean="0">
                <a:solidFill>
                  <a:schemeClr val="bg1"/>
                </a:solidFill>
              </a:rPr>
              <a:t>5</a:t>
            </a:r>
            <a:endParaRPr lang="en-US" sz="36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800" dirty="0" smtClean="0">
                <a:solidFill>
                  <a:schemeClr val="bg1"/>
                </a:solidFill>
              </a:rPr>
              <a:t>5 X 3</a:t>
            </a:r>
            <a:endParaRPr lang="en-US" sz="3600" dirty="0" smtClean="0">
              <a:solidFill>
                <a:schemeClr val="bg1"/>
              </a:solidFill>
            </a:endParaRPr>
          </a:p>
        </p:txBody>
      </p:sp>
    </p:spTree>
    <p:extLst>
      <p:ext uri="{BB962C8B-B14F-4D97-AF65-F5344CB8AC3E}">
        <p14:creationId xmlns:p14="http://schemas.microsoft.com/office/powerpoint/2010/main" val="1962960178"/>
      </p:ext>
    </p:extLst>
  </p:cSld>
  <p:clrMapOvr>
    <a:masterClrMapping/>
  </p:clrMapOvr>
  <p:transition spd="slow" advTm="15000">
    <p:push dir="u"/>
    <p:sndAc>
      <p:stSnd>
        <p:snd r:embed="rId2" name="beep-07.wav"/>
      </p:stSnd>
    </p:sndAc>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15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Q26</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t>3 X 8 = 24</a:t>
            </a:r>
          </a:p>
          <a:p>
            <a:pPr algn="ctr"/>
            <a:r>
              <a:rPr lang="en-US" sz="4400" dirty="0" smtClean="0"/>
              <a:t>can help me work out the answer to…</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endParaRPr lang="en-US" sz="4800" u="sng" dirty="0" smtClean="0">
              <a:solidFill>
                <a:schemeClr val="bg1"/>
              </a:solidFill>
            </a:endParaRPr>
          </a:p>
          <a:p>
            <a:pPr algn="ctr"/>
            <a:endParaRPr lang="en-US" sz="4800" u="sng" dirty="0">
              <a:solidFill>
                <a:schemeClr val="bg1"/>
              </a:solidFill>
            </a:endParaRPr>
          </a:p>
          <a:p>
            <a:pPr algn="ctr"/>
            <a:r>
              <a:rPr lang="en-US" sz="4000" dirty="0" smtClean="0">
                <a:solidFill>
                  <a:schemeClr val="bg1"/>
                </a:solidFill>
              </a:rPr>
              <a:t>24 </a:t>
            </a:r>
            <a:r>
              <a:rPr lang="en-US" sz="4000" dirty="0">
                <a:solidFill>
                  <a:schemeClr val="bg1"/>
                </a:solidFill>
              </a:rPr>
              <a:t>X 8</a:t>
            </a:r>
            <a:endParaRPr lang="en-US" sz="2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000" dirty="0">
                <a:solidFill>
                  <a:schemeClr val="bg1"/>
                </a:solidFill>
              </a:rPr>
              <a:t>8</a:t>
            </a:r>
            <a:r>
              <a:rPr lang="en-US" sz="4000" dirty="0" smtClean="0">
                <a:solidFill>
                  <a:schemeClr val="bg1"/>
                </a:solidFill>
              </a:rPr>
              <a:t> </a:t>
            </a:r>
            <a:r>
              <a:rPr lang="en-US" sz="4000" dirty="0">
                <a:solidFill>
                  <a:schemeClr val="bg1"/>
                </a:solidFill>
              </a:rPr>
              <a:t>÷ </a:t>
            </a:r>
            <a:r>
              <a:rPr lang="en-US" sz="4000" dirty="0" smtClean="0">
                <a:solidFill>
                  <a:schemeClr val="bg1"/>
                </a:solidFill>
              </a:rPr>
              <a:t>24</a:t>
            </a:r>
            <a:endParaRPr lang="en-US" sz="28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endParaRPr lang="en-US" sz="4800" dirty="0">
              <a:solidFill>
                <a:schemeClr val="bg1"/>
              </a:solidFill>
            </a:endParaRPr>
          </a:p>
          <a:p>
            <a:pPr algn="ctr"/>
            <a:endParaRPr lang="en-US" sz="4800" dirty="0">
              <a:solidFill>
                <a:schemeClr val="bg1"/>
              </a:solidFill>
            </a:endParaRPr>
          </a:p>
          <a:p>
            <a:pPr algn="ctr"/>
            <a:r>
              <a:rPr lang="en-US" sz="4000" dirty="0" smtClean="0">
                <a:solidFill>
                  <a:schemeClr val="bg1"/>
                </a:solidFill>
              </a:rPr>
              <a:t>3 X 24</a:t>
            </a:r>
            <a:endParaRPr lang="en-US" sz="2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endParaRPr lang="en-US" sz="4800" dirty="0">
              <a:solidFill>
                <a:schemeClr val="bg1"/>
              </a:solidFill>
            </a:endParaRPr>
          </a:p>
          <a:p>
            <a:pPr algn="ctr"/>
            <a:endParaRPr lang="en-US" sz="4800" dirty="0">
              <a:solidFill>
                <a:schemeClr val="bg1"/>
              </a:solidFill>
            </a:endParaRPr>
          </a:p>
          <a:p>
            <a:pPr algn="ctr"/>
            <a:r>
              <a:rPr lang="en-US" sz="4000" dirty="0" smtClean="0">
                <a:solidFill>
                  <a:schemeClr val="bg1"/>
                </a:solidFill>
              </a:rPr>
              <a:t>24 ÷ 3</a:t>
            </a:r>
            <a:endParaRPr lang="en-US" sz="2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000" dirty="0">
                <a:solidFill>
                  <a:schemeClr val="bg1"/>
                </a:solidFill>
              </a:rPr>
              <a:t>3</a:t>
            </a:r>
            <a:r>
              <a:rPr lang="en-US" sz="4000" dirty="0" smtClean="0">
                <a:solidFill>
                  <a:schemeClr val="bg1"/>
                </a:solidFill>
              </a:rPr>
              <a:t> </a:t>
            </a:r>
            <a:r>
              <a:rPr lang="en-US" sz="4000" dirty="0">
                <a:solidFill>
                  <a:schemeClr val="bg1"/>
                </a:solidFill>
              </a:rPr>
              <a:t>÷ </a:t>
            </a:r>
            <a:r>
              <a:rPr lang="en-US" sz="4000" dirty="0" smtClean="0">
                <a:solidFill>
                  <a:schemeClr val="bg1"/>
                </a:solidFill>
              </a:rPr>
              <a:t>24</a:t>
            </a:r>
            <a:endParaRPr lang="en-US" sz="2800" dirty="0">
              <a:solidFill>
                <a:schemeClr val="bg1"/>
              </a:solidFill>
            </a:endParaRPr>
          </a:p>
        </p:txBody>
      </p:sp>
    </p:spTree>
    <p:extLst>
      <p:ext uri="{BB962C8B-B14F-4D97-AF65-F5344CB8AC3E}">
        <p14:creationId xmlns:p14="http://schemas.microsoft.com/office/powerpoint/2010/main" val="331292057"/>
      </p:ext>
    </p:extLst>
  </p:cSld>
  <p:clrMapOvr>
    <a:masterClrMapping/>
  </p:clrMapOvr>
  <p:transition spd="slow" advTm="15000">
    <p:push dir="u"/>
    <p:sndAc>
      <p:stSnd>
        <p:snd r:embed="rId2" name="beep-07.wav"/>
      </p:stSnd>
    </p:sndAc>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rPr>
              <a:t>2</a:t>
            </a:r>
            <a:r>
              <a:rPr lang="en-US" sz="3600" dirty="0" smtClean="0">
                <a:solidFill>
                  <a:schemeClr val="bg1"/>
                </a:solidFill>
              </a:rPr>
              <a:t>0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Q27</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t>To make working out </a:t>
            </a:r>
          </a:p>
          <a:p>
            <a:pPr algn="ctr"/>
            <a:r>
              <a:rPr lang="en-US" sz="4400" dirty="0" smtClean="0"/>
              <a:t>32 + 19 easier, I could do the following calculation instead…</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endParaRPr lang="en-US" sz="4800" u="sng" dirty="0" smtClean="0">
              <a:solidFill>
                <a:schemeClr val="bg1"/>
              </a:solidFill>
            </a:endParaRPr>
          </a:p>
          <a:p>
            <a:pPr algn="ctr"/>
            <a:endParaRPr lang="en-US" sz="4800" u="sng" dirty="0">
              <a:solidFill>
                <a:schemeClr val="bg1"/>
              </a:solidFill>
            </a:endParaRPr>
          </a:p>
          <a:p>
            <a:pPr algn="ctr"/>
            <a:r>
              <a:rPr lang="en-US" sz="2400" dirty="0" smtClean="0">
                <a:solidFill>
                  <a:schemeClr val="bg1"/>
                </a:solidFill>
              </a:rPr>
              <a:t>30 + 20 - 2</a:t>
            </a:r>
            <a:endParaRPr lang="en-US" sz="24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2000" dirty="0" smtClean="0">
                <a:solidFill>
                  <a:schemeClr val="bg1"/>
                </a:solidFill>
              </a:rPr>
              <a:t>30 + 2 + 20</a:t>
            </a:r>
            <a:endParaRPr lang="en-US" sz="14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smtClean="0">
              <a:solidFill>
                <a:schemeClr val="bg1"/>
              </a:solidFill>
            </a:endParaRPr>
          </a:p>
          <a:p>
            <a:pPr algn="ctr"/>
            <a:r>
              <a:rPr lang="en-US" sz="2400" dirty="0" smtClean="0">
                <a:solidFill>
                  <a:schemeClr val="bg1"/>
                </a:solidFill>
              </a:rPr>
              <a:t>32 + 20 - 1</a:t>
            </a:r>
            <a:endParaRPr lang="en-US" sz="16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endParaRPr lang="en-US" sz="4800" dirty="0">
              <a:solidFill>
                <a:schemeClr val="bg1"/>
              </a:solidFill>
            </a:endParaRPr>
          </a:p>
          <a:p>
            <a:pPr algn="ctr"/>
            <a:endParaRPr lang="en-US" sz="4800" dirty="0">
              <a:solidFill>
                <a:schemeClr val="bg1"/>
              </a:solidFill>
            </a:endParaRPr>
          </a:p>
          <a:p>
            <a:pPr algn="ctr"/>
            <a:r>
              <a:rPr lang="en-US" sz="2300" dirty="0" smtClean="0">
                <a:solidFill>
                  <a:schemeClr val="bg1"/>
                </a:solidFill>
              </a:rPr>
              <a:t>32 + 20 + 1</a:t>
            </a:r>
            <a:endParaRPr lang="en-US" sz="23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2400" dirty="0" smtClean="0">
                <a:solidFill>
                  <a:schemeClr val="bg1"/>
                </a:solidFill>
              </a:rPr>
              <a:t>19 + 30</a:t>
            </a:r>
            <a:endParaRPr lang="en-US" sz="1600" dirty="0">
              <a:solidFill>
                <a:schemeClr val="bg1"/>
              </a:solidFill>
            </a:endParaRPr>
          </a:p>
        </p:txBody>
      </p:sp>
    </p:spTree>
    <p:extLst>
      <p:ext uri="{BB962C8B-B14F-4D97-AF65-F5344CB8AC3E}">
        <p14:creationId xmlns:p14="http://schemas.microsoft.com/office/powerpoint/2010/main" val="3826850324"/>
      </p:ext>
    </p:extLst>
  </p:cSld>
  <p:clrMapOvr>
    <a:masterClrMapping/>
  </p:clrMapOvr>
  <p:transition spd="slow" advTm="20000">
    <p:push dir="u"/>
    <p:sndAc>
      <p:stSnd>
        <p:snd r:embed="rId2" name="beep-07.wav"/>
      </p:stSnd>
    </p:sndAc>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15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Q28</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3135489"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t>What is the time on this clock?</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endParaRPr lang="en-US" sz="4800" u="sng" dirty="0">
              <a:solidFill>
                <a:schemeClr val="bg1"/>
              </a:solidFill>
            </a:endParaRPr>
          </a:p>
          <a:p>
            <a:pPr algn="ctr"/>
            <a:r>
              <a:rPr lang="en-US" sz="4000" dirty="0" smtClean="0">
                <a:solidFill>
                  <a:schemeClr val="bg1"/>
                </a:solidFill>
              </a:rPr>
              <a:t>Half past 3</a:t>
            </a:r>
            <a:endParaRPr lang="en-US" sz="2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000" dirty="0" smtClean="0">
                <a:solidFill>
                  <a:schemeClr val="bg1"/>
                </a:solidFill>
              </a:rPr>
              <a:t>6:12</a:t>
            </a:r>
            <a:endParaRPr lang="en-US" sz="28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endParaRPr lang="en-US" sz="4800" dirty="0">
              <a:solidFill>
                <a:schemeClr val="bg1"/>
              </a:solidFill>
            </a:endParaRPr>
          </a:p>
          <a:p>
            <a:pPr algn="ctr"/>
            <a:endParaRPr lang="en-US" sz="4800" dirty="0">
              <a:solidFill>
                <a:schemeClr val="bg1"/>
              </a:solidFill>
            </a:endParaRPr>
          </a:p>
          <a:p>
            <a:pPr algn="ctr"/>
            <a:r>
              <a:rPr lang="en-US" sz="4000" dirty="0" smtClean="0">
                <a:solidFill>
                  <a:schemeClr val="bg1"/>
                </a:solidFill>
              </a:rPr>
              <a:t>2:06</a:t>
            </a:r>
            <a:endParaRPr lang="en-US" sz="2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endParaRPr lang="en-US" sz="4800" dirty="0">
              <a:solidFill>
                <a:schemeClr val="bg1"/>
              </a:solidFill>
            </a:endParaRPr>
          </a:p>
          <a:p>
            <a:pPr algn="ctr"/>
            <a:r>
              <a:rPr lang="en-US" sz="4000" dirty="0" smtClean="0">
                <a:solidFill>
                  <a:schemeClr val="bg1"/>
                </a:solidFill>
              </a:rPr>
              <a:t>Half past 2</a:t>
            </a:r>
            <a:endParaRPr lang="en-US" sz="2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endParaRPr lang="en-US" sz="4800" dirty="0">
              <a:solidFill>
                <a:schemeClr val="bg1"/>
              </a:solidFill>
            </a:endParaRPr>
          </a:p>
          <a:p>
            <a:pPr algn="ctr"/>
            <a:endParaRPr lang="en-US" sz="3200" dirty="0" smtClean="0">
              <a:solidFill>
                <a:schemeClr val="bg1"/>
              </a:solidFill>
            </a:endParaRPr>
          </a:p>
          <a:p>
            <a:pPr algn="ctr"/>
            <a:r>
              <a:rPr lang="en-US" sz="3200" dirty="0" smtClean="0">
                <a:solidFill>
                  <a:schemeClr val="bg1"/>
                </a:solidFill>
              </a:rPr>
              <a:t>Quarter past 2</a:t>
            </a:r>
            <a:endParaRPr lang="en-US" sz="2000" dirty="0">
              <a:solidFill>
                <a:schemeClr val="bg1"/>
              </a:solidFill>
            </a:endParaRPr>
          </a:p>
        </p:txBody>
      </p:sp>
      <p:pic>
        <p:nvPicPr>
          <p:cNvPr id="3" name="Picture 2"/>
          <p:cNvPicPr>
            <a:picLocks noChangeAspect="1"/>
          </p:cNvPicPr>
          <p:nvPr/>
        </p:nvPicPr>
        <p:blipFill>
          <a:blip r:embed="rId4"/>
          <a:stretch>
            <a:fillRect/>
          </a:stretch>
        </p:blipFill>
        <p:spPr>
          <a:xfrm>
            <a:off x="5948539" y="602074"/>
            <a:ext cx="2611261" cy="2575161"/>
          </a:xfrm>
          <a:prstGeom prst="rect">
            <a:avLst/>
          </a:prstGeom>
        </p:spPr>
      </p:pic>
    </p:spTree>
    <p:extLst>
      <p:ext uri="{BB962C8B-B14F-4D97-AF65-F5344CB8AC3E}">
        <p14:creationId xmlns:p14="http://schemas.microsoft.com/office/powerpoint/2010/main" val="2115612570"/>
      </p:ext>
    </p:extLst>
  </p:cSld>
  <p:clrMapOvr>
    <a:masterClrMapping/>
  </p:clrMapOvr>
  <p:transition spd="slow" advTm="15000">
    <p:push dir="u"/>
    <p:sndAc>
      <p:stSnd>
        <p:snd r:embed="rId2" name="beep-07.wav"/>
      </p:stSnd>
    </p:sndAc>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15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Q29</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3135489"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t>What is the time on this clock?</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endParaRPr lang="en-US" sz="4800" u="sng" dirty="0">
              <a:solidFill>
                <a:schemeClr val="bg1"/>
              </a:solidFill>
            </a:endParaRPr>
          </a:p>
          <a:p>
            <a:pPr algn="ctr"/>
            <a:r>
              <a:rPr lang="en-US" sz="3200" dirty="0" smtClean="0">
                <a:solidFill>
                  <a:schemeClr val="bg1"/>
                </a:solidFill>
              </a:rPr>
              <a:t>5 minutes to 2</a:t>
            </a:r>
            <a:endParaRPr lang="en-US" sz="20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000" dirty="0" smtClean="0">
                <a:solidFill>
                  <a:schemeClr val="bg1"/>
                </a:solidFill>
              </a:rPr>
              <a:t>1:11</a:t>
            </a:r>
            <a:endParaRPr lang="en-US" sz="28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endParaRPr lang="en-US" sz="4800" dirty="0">
              <a:solidFill>
                <a:schemeClr val="bg1"/>
              </a:solidFill>
            </a:endParaRPr>
          </a:p>
          <a:p>
            <a:pPr algn="ctr"/>
            <a:r>
              <a:rPr lang="en-US" sz="3200" dirty="0" smtClean="0">
                <a:solidFill>
                  <a:schemeClr val="bg1"/>
                </a:solidFill>
              </a:rPr>
              <a:t>10 minutes to 2</a:t>
            </a:r>
            <a:endParaRPr lang="en-US" sz="20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endParaRPr lang="en-US" sz="4800" dirty="0">
              <a:solidFill>
                <a:schemeClr val="bg1"/>
              </a:solidFill>
            </a:endParaRPr>
          </a:p>
          <a:p>
            <a:pPr algn="ctr"/>
            <a:endParaRPr lang="en-US" sz="4000" dirty="0" smtClean="0">
              <a:solidFill>
                <a:schemeClr val="bg1"/>
              </a:solidFill>
            </a:endParaRPr>
          </a:p>
          <a:p>
            <a:pPr algn="ctr"/>
            <a:r>
              <a:rPr lang="en-US" sz="4000" dirty="0" smtClean="0">
                <a:solidFill>
                  <a:schemeClr val="bg1"/>
                </a:solidFill>
              </a:rPr>
              <a:t>2:11</a:t>
            </a:r>
            <a:endParaRPr lang="en-US" sz="2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endParaRPr lang="en-US" sz="3200" dirty="0" smtClean="0">
              <a:solidFill>
                <a:schemeClr val="bg1"/>
              </a:solidFill>
            </a:endParaRPr>
          </a:p>
          <a:p>
            <a:pPr algn="ctr"/>
            <a:r>
              <a:rPr lang="en-US" sz="3200" dirty="0" smtClean="0">
                <a:solidFill>
                  <a:schemeClr val="bg1"/>
                </a:solidFill>
              </a:rPr>
              <a:t>1 minute to 2</a:t>
            </a:r>
            <a:endParaRPr lang="en-US" sz="2000" dirty="0">
              <a:solidFill>
                <a:schemeClr val="bg1"/>
              </a:solidFill>
            </a:endParaRPr>
          </a:p>
        </p:txBody>
      </p:sp>
      <p:pic>
        <p:nvPicPr>
          <p:cNvPr id="9" name="Picture 8"/>
          <p:cNvPicPr>
            <a:picLocks noChangeAspect="1"/>
          </p:cNvPicPr>
          <p:nvPr/>
        </p:nvPicPr>
        <p:blipFill>
          <a:blip r:embed="rId4"/>
          <a:stretch>
            <a:fillRect/>
          </a:stretch>
        </p:blipFill>
        <p:spPr>
          <a:xfrm>
            <a:off x="6002868" y="586083"/>
            <a:ext cx="2551288" cy="2551288"/>
          </a:xfrm>
          <a:prstGeom prst="rect">
            <a:avLst/>
          </a:prstGeom>
        </p:spPr>
      </p:pic>
    </p:spTree>
    <p:extLst>
      <p:ext uri="{BB962C8B-B14F-4D97-AF65-F5344CB8AC3E}">
        <p14:creationId xmlns:p14="http://schemas.microsoft.com/office/powerpoint/2010/main" val="1518098803"/>
      </p:ext>
    </p:extLst>
  </p:cSld>
  <p:clrMapOvr>
    <a:masterClrMapping/>
  </p:clrMapOvr>
  <p:transition spd="slow" advTm="15000">
    <p:push dir="u"/>
    <p:sndAc>
      <p:stSnd>
        <p:snd r:embed="rId2" name="beep-07.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1346" y="423333"/>
            <a:ext cx="8168210" cy="954107"/>
          </a:xfrm>
          <a:prstGeom prst="rect">
            <a:avLst/>
          </a:prstGeom>
          <a:noFill/>
        </p:spPr>
        <p:txBody>
          <a:bodyPr wrap="square" rtlCol="0">
            <a:spAutoFit/>
          </a:bodyPr>
          <a:lstStyle/>
          <a:p>
            <a:r>
              <a:rPr lang="en-US" sz="2800" dirty="0" smtClean="0">
                <a:solidFill>
                  <a:srgbClr val="000000"/>
                </a:solidFill>
              </a:rPr>
              <a:t>Fill in your name in the ‘student name’ box </a:t>
            </a:r>
            <a:r>
              <a:rPr lang="en-US" sz="2800" b="1" u="sng" dirty="0" smtClean="0">
                <a:solidFill>
                  <a:srgbClr val="000000"/>
                </a:solidFill>
              </a:rPr>
              <a:t>in each answer sheet</a:t>
            </a:r>
            <a:endParaRPr lang="en-US" sz="2800" b="1" u="sng" dirty="0">
              <a:solidFill>
                <a:srgbClr val="000000"/>
              </a:solidFill>
            </a:endParaRPr>
          </a:p>
        </p:txBody>
      </p:sp>
      <p:sp>
        <p:nvSpPr>
          <p:cNvPr id="9" name="TextBox 8"/>
          <p:cNvSpPr txBox="1"/>
          <p:nvPr/>
        </p:nvSpPr>
        <p:spPr>
          <a:xfrm>
            <a:off x="1038387" y="1883044"/>
            <a:ext cx="6850251" cy="707886"/>
          </a:xfrm>
          <a:prstGeom prst="rect">
            <a:avLst/>
          </a:prstGeom>
          <a:noFill/>
        </p:spPr>
        <p:txBody>
          <a:bodyPr wrap="square" rtlCol="0">
            <a:spAutoFit/>
          </a:bodyPr>
          <a:lstStyle/>
          <a:p>
            <a:pPr algn="ctr"/>
            <a:r>
              <a:rPr lang="en-GB" sz="4000" b="1" dirty="0" smtClean="0">
                <a:solidFill>
                  <a:srgbClr val="000080"/>
                </a:solidFill>
              </a:rPr>
              <a:t>Answer sheet to go in here</a:t>
            </a:r>
            <a:endParaRPr lang="en-GB" sz="4000" b="1" dirty="0">
              <a:solidFill>
                <a:srgbClr val="000080"/>
              </a:solidFill>
            </a:endParaRPr>
          </a:p>
        </p:txBody>
      </p:sp>
    </p:spTree>
    <p:extLst>
      <p:ext uri="{BB962C8B-B14F-4D97-AF65-F5344CB8AC3E}">
        <p14:creationId xmlns:p14="http://schemas.microsoft.com/office/powerpoint/2010/main" val="316646339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20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Q30</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3135489"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How many minutes until 1 o’clock?</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endParaRPr lang="en-US" sz="4800" u="sng" dirty="0">
              <a:solidFill>
                <a:schemeClr val="bg1"/>
              </a:solidFill>
            </a:endParaRPr>
          </a:p>
          <a:p>
            <a:pPr algn="ctr"/>
            <a:endParaRPr lang="en-US" sz="4800" dirty="0">
              <a:solidFill>
                <a:schemeClr val="bg1"/>
              </a:solidFill>
            </a:endParaRPr>
          </a:p>
          <a:p>
            <a:pPr algn="ctr"/>
            <a:r>
              <a:rPr lang="en-US" sz="4800" dirty="0" smtClean="0">
                <a:solidFill>
                  <a:schemeClr val="bg1"/>
                </a:solidFill>
              </a:rPr>
              <a:t>58</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smtClean="0">
              <a:solidFill>
                <a:schemeClr val="bg1"/>
              </a:solidFill>
            </a:endParaRPr>
          </a:p>
          <a:p>
            <a:pPr algn="ctr"/>
            <a:r>
              <a:rPr lang="en-US" sz="4800" dirty="0" smtClean="0">
                <a:solidFill>
                  <a:schemeClr val="bg1"/>
                </a:solidFill>
              </a:rPr>
              <a:t>8</a:t>
            </a:r>
            <a:endParaRPr lang="en-US" sz="28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4800" dirty="0" smtClean="0">
                <a:solidFill>
                  <a:schemeClr val="bg1"/>
                </a:solidFill>
              </a:rPr>
              <a:t>18</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endParaRPr lang="en-US" sz="4800" dirty="0">
              <a:solidFill>
                <a:schemeClr val="bg1"/>
              </a:solidFill>
            </a:endParaRPr>
          </a:p>
          <a:p>
            <a:pPr algn="ctr"/>
            <a:endParaRPr lang="en-US" sz="4800" dirty="0">
              <a:solidFill>
                <a:schemeClr val="bg1"/>
              </a:solidFill>
            </a:endParaRPr>
          </a:p>
          <a:p>
            <a:pPr algn="ctr"/>
            <a:r>
              <a:rPr lang="en-US" sz="4800" dirty="0" smtClean="0">
                <a:solidFill>
                  <a:schemeClr val="bg1"/>
                </a:solidFill>
              </a:rPr>
              <a:t>28</a:t>
            </a:r>
            <a:endParaRPr lang="en-US" sz="4000" dirty="0" smtClean="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800" dirty="0" smtClean="0">
                <a:solidFill>
                  <a:schemeClr val="bg1"/>
                </a:solidFill>
              </a:rPr>
              <a:t>48</a:t>
            </a:r>
            <a:endParaRPr lang="en-US" sz="3200" dirty="0" smtClean="0">
              <a:solidFill>
                <a:schemeClr val="bg1"/>
              </a:solidFill>
            </a:endParaRPr>
          </a:p>
          <a:p>
            <a:pPr algn="ctr"/>
            <a:endParaRPr lang="en-US" sz="3200" dirty="0">
              <a:solidFill>
                <a:schemeClr val="bg1"/>
              </a:solidFill>
            </a:endParaRPr>
          </a:p>
        </p:txBody>
      </p:sp>
      <p:pic>
        <p:nvPicPr>
          <p:cNvPr id="3" name="Picture 2"/>
          <p:cNvPicPr>
            <a:picLocks noChangeAspect="1"/>
          </p:cNvPicPr>
          <p:nvPr/>
        </p:nvPicPr>
        <p:blipFill>
          <a:blip r:embed="rId4"/>
          <a:stretch>
            <a:fillRect/>
          </a:stretch>
        </p:blipFill>
        <p:spPr>
          <a:xfrm>
            <a:off x="5545667" y="1030895"/>
            <a:ext cx="3306703" cy="1757617"/>
          </a:xfrm>
          <a:prstGeom prst="rect">
            <a:avLst/>
          </a:prstGeom>
        </p:spPr>
      </p:pic>
    </p:spTree>
    <p:extLst>
      <p:ext uri="{BB962C8B-B14F-4D97-AF65-F5344CB8AC3E}">
        <p14:creationId xmlns:p14="http://schemas.microsoft.com/office/powerpoint/2010/main" val="2014859552"/>
      </p:ext>
    </p:extLst>
  </p:cSld>
  <p:clrMapOvr>
    <a:masterClrMapping/>
  </p:clrMapOvr>
  <p:transition spd="slow" advTm="20000">
    <p:push dir="u"/>
    <p:sndAc>
      <p:stSnd>
        <p:snd r:embed="rId2" name="beep-07.wav"/>
      </p:stSnd>
    </p:sndAc>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75499"/>
            <a:ext cx="7772400" cy="5714718"/>
          </a:xfrm>
        </p:spPr>
        <p:txBody>
          <a:bodyPr>
            <a:normAutofit fontScale="90000"/>
          </a:bodyPr>
          <a:lstStyle/>
          <a:p>
            <a:r>
              <a:rPr lang="en-US" dirty="0" smtClean="0"/>
              <a:t>The assessment in now over. Well done for your persistence!</a:t>
            </a:r>
            <a:br>
              <a:rPr lang="en-US" dirty="0" smtClean="0"/>
            </a:br>
            <a:r>
              <a:rPr lang="en-US" dirty="0"/>
              <a:t/>
            </a:r>
            <a:br>
              <a:rPr lang="en-US" dirty="0"/>
            </a:br>
            <a:r>
              <a:rPr lang="en-US" b="1" dirty="0" smtClean="0"/>
              <a:t>NOW FILL IN THE CIRCLES ON THE ANSWER SHEET TO MATCH YOUR ANSWERS. USE A PENCIL. </a:t>
            </a:r>
            <a:br>
              <a:rPr lang="en-US" b="1" dirty="0" smtClean="0"/>
            </a:br>
            <a:r>
              <a:rPr lang="en-US" b="1" dirty="0"/>
              <a:t/>
            </a:r>
            <a:br>
              <a:rPr lang="en-US" b="1" dirty="0"/>
            </a:br>
            <a:r>
              <a:rPr lang="en-US" b="1" dirty="0" smtClean="0"/>
              <a:t>IF YOU MAKE A MISTAKE TELL YOUR TEACHER…</a:t>
            </a:r>
            <a:br>
              <a:rPr lang="en-US" b="1" dirty="0" smtClean="0"/>
            </a:br>
            <a:r>
              <a:rPr lang="en-US" b="1" dirty="0"/>
              <a:t/>
            </a:r>
            <a:br>
              <a:rPr lang="en-US" b="1" dirty="0"/>
            </a:br>
            <a:endParaRPr lang="en-US" b="1" dirty="0"/>
          </a:p>
        </p:txBody>
      </p:sp>
    </p:spTree>
    <p:extLst>
      <p:ext uri="{BB962C8B-B14F-4D97-AF65-F5344CB8AC3E}">
        <p14:creationId xmlns:p14="http://schemas.microsoft.com/office/powerpoint/2010/main" val="614359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1345" y="423333"/>
            <a:ext cx="8365995" cy="954107"/>
          </a:xfrm>
          <a:prstGeom prst="rect">
            <a:avLst/>
          </a:prstGeom>
          <a:noFill/>
        </p:spPr>
        <p:txBody>
          <a:bodyPr wrap="square" rtlCol="0">
            <a:spAutoFit/>
          </a:bodyPr>
          <a:lstStyle/>
          <a:p>
            <a:r>
              <a:rPr lang="en-US" sz="2800" dirty="0" smtClean="0">
                <a:solidFill>
                  <a:srgbClr val="000000"/>
                </a:solidFill>
              </a:rPr>
              <a:t>Fill in your student ID number in the ‘student #’ box as shown then shade in the numbers </a:t>
            </a:r>
            <a:r>
              <a:rPr lang="en-US" sz="2800" b="1" u="sng" dirty="0" smtClean="0">
                <a:solidFill>
                  <a:srgbClr val="000000"/>
                </a:solidFill>
              </a:rPr>
              <a:t>in each answer sheet</a:t>
            </a:r>
            <a:endParaRPr lang="en-US" sz="2800" b="1" u="sng" dirty="0">
              <a:solidFill>
                <a:srgbClr val="000000"/>
              </a:solidFill>
            </a:endParaRPr>
          </a:p>
        </p:txBody>
      </p:sp>
      <p:sp>
        <p:nvSpPr>
          <p:cNvPr id="16" name="TextBox 15"/>
          <p:cNvSpPr txBox="1"/>
          <p:nvPr/>
        </p:nvSpPr>
        <p:spPr>
          <a:xfrm>
            <a:off x="1038387" y="1883044"/>
            <a:ext cx="6850251" cy="707886"/>
          </a:xfrm>
          <a:prstGeom prst="rect">
            <a:avLst/>
          </a:prstGeom>
          <a:noFill/>
        </p:spPr>
        <p:txBody>
          <a:bodyPr wrap="square" rtlCol="0">
            <a:spAutoFit/>
          </a:bodyPr>
          <a:lstStyle/>
          <a:p>
            <a:pPr algn="ctr"/>
            <a:r>
              <a:rPr lang="en-GB" sz="4000" b="1" dirty="0" smtClean="0">
                <a:solidFill>
                  <a:srgbClr val="000080"/>
                </a:solidFill>
              </a:rPr>
              <a:t>Answer sheet to go in here</a:t>
            </a:r>
            <a:endParaRPr lang="en-GB" sz="4000" b="1" dirty="0">
              <a:solidFill>
                <a:srgbClr val="000080"/>
              </a:solidFill>
            </a:endParaRPr>
          </a:p>
        </p:txBody>
      </p:sp>
    </p:spTree>
    <p:extLst>
      <p:ext uri="{BB962C8B-B14F-4D97-AF65-F5344CB8AC3E}">
        <p14:creationId xmlns:p14="http://schemas.microsoft.com/office/powerpoint/2010/main" val="232544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1346" y="195449"/>
            <a:ext cx="8168210" cy="1200328"/>
          </a:xfrm>
          <a:prstGeom prst="rect">
            <a:avLst/>
          </a:prstGeom>
          <a:noFill/>
        </p:spPr>
        <p:txBody>
          <a:bodyPr wrap="square" rtlCol="0">
            <a:spAutoFit/>
          </a:bodyPr>
          <a:lstStyle/>
          <a:p>
            <a:r>
              <a:rPr lang="en-US" sz="2400" dirty="0" smtClean="0"/>
              <a:t>You will see a series of questions and be given a short period of time to answer them. Write the letter of your chosen answer in the answer boxes. If you don’t know an answer leave it blank.</a:t>
            </a:r>
            <a:endParaRPr lang="en-US" sz="2400" dirty="0"/>
          </a:p>
        </p:txBody>
      </p:sp>
      <p:sp>
        <p:nvSpPr>
          <p:cNvPr id="16" name="TextBox 15"/>
          <p:cNvSpPr txBox="1"/>
          <p:nvPr/>
        </p:nvSpPr>
        <p:spPr>
          <a:xfrm>
            <a:off x="1038387" y="1883044"/>
            <a:ext cx="6850251" cy="707886"/>
          </a:xfrm>
          <a:prstGeom prst="rect">
            <a:avLst/>
          </a:prstGeom>
          <a:noFill/>
        </p:spPr>
        <p:txBody>
          <a:bodyPr wrap="square" rtlCol="0">
            <a:spAutoFit/>
          </a:bodyPr>
          <a:lstStyle/>
          <a:p>
            <a:pPr algn="ctr"/>
            <a:r>
              <a:rPr lang="en-GB" sz="4000" b="1" dirty="0" smtClean="0">
                <a:solidFill>
                  <a:srgbClr val="000080"/>
                </a:solidFill>
              </a:rPr>
              <a:t>Answer sheet to go in here</a:t>
            </a:r>
            <a:endParaRPr lang="en-GB" sz="4000" b="1" dirty="0">
              <a:solidFill>
                <a:srgbClr val="000080"/>
              </a:solidFill>
            </a:endParaRPr>
          </a:p>
        </p:txBody>
      </p:sp>
    </p:spTree>
    <p:extLst>
      <p:ext uri="{BB962C8B-B14F-4D97-AF65-F5344CB8AC3E}">
        <p14:creationId xmlns:p14="http://schemas.microsoft.com/office/powerpoint/2010/main" val="220268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a:t>
            </a:r>
            <a:endParaRPr lang="en-US" dirty="0"/>
          </a:p>
        </p:txBody>
      </p:sp>
      <p:sp>
        <p:nvSpPr>
          <p:cNvPr id="3" name="Content Placeholder 2"/>
          <p:cNvSpPr>
            <a:spLocks noGrp="1"/>
          </p:cNvSpPr>
          <p:nvPr>
            <p:ph idx="1"/>
          </p:nvPr>
        </p:nvSpPr>
        <p:spPr>
          <a:xfrm>
            <a:off x="457200" y="1600200"/>
            <a:ext cx="8229600" cy="5032022"/>
          </a:xfrm>
        </p:spPr>
        <p:txBody>
          <a:bodyPr>
            <a:normAutofit fontScale="85000" lnSpcReduction="10000"/>
          </a:bodyPr>
          <a:lstStyle/>
          <a:p>
            <a:r>
              <a:rPr lang="en-US" dirty="0" smtClean="0"/>
              <a:t>We are testing whether you can recall certain maths facts and methods very quickly. We want to understand what you ‘know without having to think’</a:t>
            </a:r>
          </a:p>
          <a:p>
            <a:r>
              <a:rPr lang="en-US" dirty="0" smtClean="0"/>
              <a:t>Don’t worry if you don’t yet know the answers to certain questions within the time limit. This information is going to be used only by your teacher to help them plan their lessons</a:t>
            </a:r>
          </a:p>
          <a:p>
            <a:r>
              <a:rPr lang="en-US" b="1" u="sng" dirty="0" smtClean="0"/>
              <a:t>Keep going</a:t>
            </a:r>
            <a:r>
              <a:rPr lang="en-US" dirty="0" smtClean="0"/>
              <a:t>, the last question might be the easiest…</a:t>
            </a:r>
          </a:p>
          <a:p>
            <a:r>
              <a:rPr lang="en-US" dirty="0" smtClean="0"/>
              <a:t>You may use a spare piece of paper for doing quick calculations in the first two assessments if you wish</a:t>
            </a:r>
          </a:p>
          <a:p>
            <a:r>
              <a:rPr lang="en-US" dirty="0" smtClean="0"/>
              <a:t>Exam conditions- no communicating with other students</a:t>
            </a:r>
            <a:endParaRPr lang="en-US" dirty="0"/>
          </a:p>
        </p:txBody>
      </p:sp>
    </p:spTree>
    <p:extLst>
      <p:ext uri="{BB962C8B-B14F-4D97-AF65-F5344CB8AC3E}">
        <p14:creationId xmlns:p14="http://schemas.microsoft.com/office/powerpoint/2010/main" val="497385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Teachers</a:t>
            </a:r>
            <a:endParaRPr lang="en-US" dirty="0"/>
          </a:p>
        </p:txBody>
      </p:sp>
      <p:sp>
        <p:nvSpPr>
          <p:cNvPr id="3" name="Content Placeholder 2"/>
          <p:cNvSpPr>
            <a:spLocks noGrp="1"/>
          </p:cNvSpPr>
          <p:nvPr>
            <p:ph idx="1"/>
          </p:nvPr>
        </p:nvSpPr>
        <p:spPr/>
        <p:txBody>
          <a:bodyPr>
            <a:normAutofit lnSpcReduction="10000"/>
          </a:bodyPr>
          <a:lstStyle/>
          <a:p>
            <a:r>
              <a:rPr lang="en-US" dirty="0" smtClean="0"/>
              <a:t>Read each question out as well as displaying it on the board</a:t>
            </a:r>
          </a:p>
          <a:p>
            <a:r>
              <a:rPr lang="en-US" dirty="0" smtClean="0"/>
              <a:t>The slides are programmed to change at the correct time intervals</a:t>
            </a:r>
          </a:p>
          <a:p>
            <a:r>
              <a:rPr lang="en-US" dirty="0" smtClean="0"/>
              <a:t>At the end of the assessment:</a:t>
            </a:r>
          </a:p>
          <a:p>
            <a:pPr lvl="1"/>
            <a:r>
              <a:rPr lang="en-US" dirty="0" smtClean="0"/>
              <a:t>Get students to fill in the circles using a pencil. IT MUST BE PERFECT OR THEY WON’T SCAN</a:t>
            </a:r>
          </a:p>
          <a:p>
            <a:pPr lvl="1"/>
            <a:r>
              <a:rPr lang="en-US" dirty="0" smtClean="0"/>
              <a:t>collect in the student papers and pass to Mr Emeny so he can process the results for you</a:t>
            </a:r>
            <a:endParaRPr lang="en-US" dirty="0"/>
          </a:p>
        </p:txBody>
      </p:sp>
    </p:spTree>
    <p:extLst>
      <p:ext uri="{BB962C8B-B14F-4D97-AF65-F5344CB8AC3E}">
        <p14:creationId xmlns:p14="http://schemas.microsoft.com/office/powerpoint/2010/main" val="1136300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529784"/>
            <a:ext cx="3840556" cy="3043905"/>
          </a:xfrm>
        </p:spPr>
        <p:txBody>
          <a:bodyPr>
            <a:normAutofit fontScale="90000"/>
          </a:bodyPr>
          <a:lstStyle/>
          <a:p>
            <a:r>
              <a:rPr lang="en-US" dirty="0" smtClean="0"/>
              <a:t>Get Ready!</a:t>
            </a:r>
            <a:br>
              <a:rPr lang="en-US" dirty="0" smtClean="0"/>
            </a:br>
            <a:r>
              <a:rPr lang="en-US" dirty="0" smtClean="0"/>
              <a:t>TIMESTABLES ASSESSMENT</a:t>
            </a:r>
            <a:br>
              <a:rPr lang="en-US" dirty="0" smtClean="0"/>
            </a:br>
            <a:r>
              <a:rPr lang="en-US" dirty="0"/>
              <a:t/>
            </a:r>
            <a:br>
              <a:rPr lang="en-US" dirty="0"/>
            </a:br>
            <a:r>
              <a:rPr lang="en-US" dirty="0" smtClean="0"/>
              <a:t>Make sure you fill in the </a:t>
            </a:r>
            <a:r>
              <a:rPr lang="en-US" u="sng" dirty="0" smtClean="0"/>
              <a:t>timestables answer box!</a:t>
            </a:r>
            <a:endParaRPr lang="en-US" u="sng" dirty="0"/>
          </a:p>
        </p:txBody>
      </p:sp>
      <p:sp>
        <p:nvSpPr>
          <p:cNvPr id="2" name="TextBox 1"/>
          <p:cNvSpPr txBox="1"/>
          <p:nvPr/>
        </p:nvSpPr>
        <p:spPr>
          <a:xfrm>
            <a:off x="5394525" y="719233"/>
            <a:ext cx="3090613" cy="2031325"/>
          </a:xfrm>
          <a:prstGeom prst="rect">
            <a:avLst/>
          </a:prstGeom>
          <a:noFill/>
        </p:spPr>
        <p:txBody>
          <a:bodyPr wrap="square" rtlCol="0">
            <a:spAutoFit/>
          </a:bodyPr>
          <a:lstStyle/>
          <a:p>
            <a:r>
              <a:rPr lang="en-US" dirty="0"/>
              <a:t>Teachers- click once to begin the assessment. The slides will change themselves at the correct intervals. </a:t>
            </a:r>
          </a:p>
          <a:p>
            <a:endParaRPr lang="en-US" dirty="0"/>
          </a:p>
          <a:p>
            <a:r>
              <a:rPr lang="en-US" dirty="0"/>
              <a:t>Please read out each question as it appears</a:t>
            </a:r>
          </a:p>
        </p:txBody>
      </p:sp>
    </p:spTree>
    <p:extLst>
      <p:ext uri="{BB962C8B-B14F-4D97-AF65-F5344CB8AC3E}">
        <p14:creationId xmlns:p14="http://schemas.microsoft.com/office/powerpoint/2010/main" val="41301760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8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Q1</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0" dirty="0" smtClean="0"/>
              <a:t>1 X 5</a:t>
            </a:r>
            <a:endParaRPr lang="en-US" sz="15000" dirty="0"/>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dirty="0" smtClean="0">
              <a:solidFill>
                <a:schemeClr val="bg1"/>
              </a:solidFill>
            </a:endParaRPr>
          </a:p>
          <a:p>
            <a:pPr algn="ctr"/>
            <a:r>
              <a:rPr lang="en-US" sz="4800" dirty="0">
                <a:solidFill>
                  <a:schemeClr val="bg1"/>
                </a:solidFill>
              </a:rPr>
              <a:t>1</a:t>
            </a: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800" dirty="0" smtClean="0">
                <a:solidFill>
                  <a:schemeClr val="bg1"/>
                </a:solidFill>
              </a:rPr>
              <a:t>0</a:t>
            </a:r>
            <a:endParaRPr lang="en-US" sz="48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4800" dirty="0" smtClean="0">
                <a:solidFill>
                  <a:schemeClr val="bg1"/>
                </a:solidFill>
              </a:rPr>
              <a:t>5</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p>
          <a:p>
            <a:pPr algn="ctr"/>
            <a:endParaRPr lang="en-US" sz="4800" dirty="0">
              <a:solidFill>
                <a:schemeClr val="bg1"/>
              </a:solidFill>
            </a:endParaRPr>
          </a:p>
          <a:p>
            <a:pPr algn="ctr"/>
            <a:r>
              <a:rPr lang="en-US" sz="4800" dirty="0" smtClean="0">
                <a:solidFill>
                  <a:schemeClr val="bg1"/>
                </a:solidFill>
              </a:rPr>
              <a:t>8</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800" dirty="0" smtClean="0">
                <a:solidFill>
                  <a:schemeClr val="bg1"/>
                </a:solidFill>
              </a:rPr>
              <a:t>-5</a:t>
            </a:r>
            <a:endParaRPr lang="en-US" sz="4800" dirty="0">
              <a:solidFill>
                <a:schemeClr val="bg1"/>
              </a:solidFill>
            </a:endParaRPr>
          </a:p>
        </p:txBody>
      </p:sp>
    </p:spTree>
    <p:extLst>
      <p:ext uri="{BB962C8B-B14F-4D97-AF65-F5344CB8AC3E}">
        <p14:creationId xmlns:p14="http://schemas.microsoft.com/office/powerpoint/2010/main" val="1604408181"/>
      </p:ext>
    </p:extLst>
  </p:cSld>
  <p:clrMapOvr>
    <a:masterClrMapping/>
  </p:clrMapOvr>
  <p:transition spd="slow" advTm="8000">
    <p:push dir="u"/>
    <p:sndAc>
      <p:stSnd>
        <p:snd r:embed="rId2" name="beep-07.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8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Q2</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0" dirty="0" smtClean="0"/>
              <a:t>7 X 1</a:t>
            </a:r>
            <a:endParaRPr lang="en-US" sz="15000" dirty="0"/>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dirty="0" smtClean="0">
              <a:solidFill>
                <a:schemeClr val="bg1"/>
              </a:solidFill>
            </a:endParaRPr>
          </a:p>
          <a:p>
            <a:pPr algn="ctr"/>
            <a:r>
              <a:rPr lang="en-US" sz="4800" dirty="0">
                <a:solidFill>
                  <a:schemeClr val="bg1"/>
                </a:solidFill>
              </a:rPr>
              <a:t>1</a:t>
            </a: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800" dirty="0" smtClean="0">
                <a:solidFill>
                  <a:schemeClr val="bg1"/>
                </a:solidFill>
              </a:rPr>
              <a:t>7</a:t>
            </a:r>
            <a:endParaRPr lang="en-US" sz="48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4800" dirty="0" smtClean="0">
                <a:solidFill>
                  <a:schemeClr val="bg1"/>
                </a:solidFill>
              </a:rPr>
              <a:t>0</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p>
          <a:p>
            <a:pPr algn="ctr"/>
            <a:endParaRPr lang="en-US" sz="4800" dirty="0">
              <a:solidFill>
                <a:schemeClr val="bg1"/>
              </a:solidFill>
            </a:endParaRPr>
          </a:p>
          <a:p>
            <a:pPr algn="ctr"/>
            <a:r>
              <a:rPr lang="en-US" sz="4800" dirty="0" smtClean="0">
                <a:solidFill>
                  <a:schemeClr val="bg1"/>
                </a:solidFill>
              </a:rPr>
              <a:t>-7</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800" dirty="0" smtClean="0">
                <a:solidFill>
                  <a:schemeClr val="bg1"/>
                </a:solidFill>
              </a:rPr>
              <a:t>3</a:t>
            </a:r>
            <a:endParaRPr lang="en-US" sz="4800" dirty="0">
              <a:solidFill>
                <a:schemeClr val="bg1"/>
              </a:solidFill>
            </a:endParaRPr>
          </a:p>
        </p:txBody>
      </p:sp>
    </p:spTree>
    <p:extLst>
      <p:ext uri="{BB962C8B-B14F-4D97-AF65-F5344CB8AC3E}">
        <p14:creationId xmlns:p14="http://schemas.microsoft.com/office/powerpoint/2010/main" val="402146443"/>
      </p:ext>
    </p:extLst>
  </p:cSld>
  <p:clrMapOvr>
    <a:masterClrMapping/>
  </p:clrMapOvr>
  <p:transition spd="slow" advTm="8000">
    <p:push dir="u"/>
    <p:sndAc>
      <p:stSnd>
        <p:snd r:embed="rId2" name="beep-07.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8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Q3</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0" dirty="0"/>
              <a:t>1</a:t>
            </a:r>
            <a:r>
              <a:rPr lang="en-US" sz="15000" dirty="0" smtClean="0"/>
              <a:t> X 9</a:t>
            </a:r>
            <a:endParaRPr lang="en-US" sz="15000" dirty="0"/>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dirty="0" smtClean="0">
              <a:solidFill>
                <a:schemeClr val="bg1"/>
              </a:solidFill>
            </a:endParaRPr>
          </a:p>
          <a:p>
            <a:pPr algn="ctr"/>
            <a:r>
              <a:rPr lang="en-US" sz="4800" dirty="0" smtClean="0">
                <a:solidFill>
                  <a:schemeClr val="bg1"/>
                </a:solidFill>
              </a:rPr>
              <a:t>9</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800" dirty="0" smtClean="0">
                <a:solidFill>
                  <a:schemeClr val="bg1"/>
                </a:solidFill>
              </a:rPr>
              <a:t>1</a:t>
            </a:r>
            <a:endParaRPr lang="en-US" sz="48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4800" dirty="0" smtClean="0">
                <a:solidFill>
                  <a:schemeClr val="bg1"/>
                </a:solidFill>
              </a:rPr>
              <a:t>-9</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p>
          <a:p>
            <a:pPr algn="ctr"/>
            <a:endParaRPr lang="en-US" sz="4800" dirty="0">
              <a:solidFill>
                <a:schemeClr val="bg1"/>
              </a:solidFill>
            </a:endParaRPr>
          </a:p>
          <a:p>
            <a:pPr algn="ctr"/>
            <a:r>
              <a:rPr lang="en-US" sz="4800" dirty="0" smtClean="0">
                <a:solidFill>
                  <a:schemeClr val="bg1"/>
                </a:solidFill>
              </a:rPr>
              <a:t>0</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800" dirty="0" smtClean="0">
                <a:solidFill>
                  <a:schemeClr val="bg1"/>
                </a:solidFill>
              </a:rPr>
              <a:t>2</a:t>
            </a:r>
            <a:endParaRPr lang="en-US" sz="4800" dirty="0">
              <a:solidFill>
                <a:schemeClr val="bg1"/>
              </a:solidFill>
            </a:endParaRPr>
          </a:p>
        </p:txBody>
      </p:sp>
    </p:spTree>
    <p:extLst>
      <p:ext uri="{BB962C8B-B14F-4D97-AF65-F5344CB8AC3E}">
        <p14:creationId xmlns:p14="http://schemas.microsoft.com/office/powerpoint/2010/main" val="2013461696"/>
      </p:ext>
    </p:extLst>
  </p:cSld>
  <p:clrMapOvr>
    <a:masterClrMapping/>
  </p:clrMapOvr>
  <p:transition spd="slow" advTm="8000">
    <p:push dir="u"/>
    <p:sndAc>
      <p:stSnd>
        <p:snd r:embed="rId2" name="beep-07.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Getting Ready:</a:t>
            </a:r>
            <a:endParaRPr lang="en-US" dirty="0"/>
          </a:p>
        </p:txBody>
      </p:sp>
      <p:sp>
        <p:nvSpPr>
          <p:cNvPr id="3" name="Title 1"/>
          <p:cNvSpPr txBox="1">
            <a:spLocks/>
          </p:cNvSpPr>
          <p:nvPr/>
        </p:nvSpPr>
        <p:spPr>
          <a:xfrm>
            <a:off x="95250" y="3196153"/>
            <a:ext cx="8953500" cy="303954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14350" indent="-514350" algn="l">
              <a:buAutoNum type="arabicPeriod"/>
            </a:pPr>
            <a:r>
              <a:rPr lang="en-US" sz="2800" dirty="0" smtClean="0"/>
              <a:t>Create a free Quick Key account at </a:t>
            </a:r>
            <a:r>
              <a:rPr lang="en-US" sz="2800" dirty="0" err="1" smtClean="0"/>
              <a:t>get.quickkeyapp.com</a:t>
            </a:r>
            <a:endParaRPr lang="en-US" sz="2800" dirty="0" smtClean="0"/>
          </a:p>
          <a:p>
            <a:pPr marL="514350" indent="-514350" algn="l">
              <a:buAutoNum type="arabicPeriod"/>
            </a:pPr>
            <a:r>
              <a:rPr lang="en-US" sz="2800" dirty="0" smtClean="0"/>
              <a:t>Print the sheet on the next page, or get more blank sheets on your Quick Key dashboard</a:t>
            </a:r>
          </a:p>
          <a:p>
            <a:pPr marL="514350" indent="-514350" algn="l">
              <a:buAutoNum type="arabicPeriod"/>
            </a:pPr>
            <a:endParaRPr lang="en-US" sz="2800" dirty="0"/>
          </a:p>
        </p:txBody>
      </p:sp>
    </p:spTree>
    <p:extLst>
      <p:ext uri="{BB962C8B-B14F-4D97-AF65-F5344CB8AC3E}">
        <p14:creationId xmlns:p14="http://schemas.microsoft.com/office/powerpoint/2010/main" val="994053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8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Q4</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0" dirty="0"/>
              <a:t>4</a:t>
            </a:r>
            <a:r>
              <a:rPr lang="en-US" sz="15000" dirty="0" smtClean="0"/>
              <a:t> X 2</a:t>
            </a:r>
            <a:endParaRPr lang="en-US" sz="15000" dirty="0"/>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dirty="0" smtClean="0">
              <a:solidFill>
                <a:schemeClr val="bg1"/>
              </a:solidFill>
            </a:endParaRPr>
          </a:p>
          <a:p>
            <a:pPr algn="ctr"/>
            <a:r>
              <a:rPr lang="en-US" sz="4800" dirty="0" smtClean="0">
                <a:solidFill>
                  <a:schemeClr val="bg1"/>
                </a:solidFill>
              </a:rPr>
              <a:t>10</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800" dirty="0" smtClean="0">
                <a:solidFill>
                  <a:schemeClr val="bg1"/>
                </a:solidFill>
              </a:rPr>
              <a:t>2</a:t>
            </a:r>
            <a:endParaRPr lang="en-US" sz="48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4800" dirty="0" smtClean="0">
                <a:solidFill>
                  <a:schemeClr val="bg1"/>
                </a:solidFill>
              </a:rPr>
              <a:t>6</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p>
          <a:p>
            <a:pPr algn="ctr"/>
            <a:endParaRPr lang="en-US" sz="4800" dirty="0">
              <a:solidFill>
                <a:schemeClr val="bg1"/>
              </a:solidFill>
            </a:endParaRPr>
          </a:p>
          <a:p>
            <a:pPr algn="ctr"/>
            <a:r>
              <a:rPr lang="en-US" sz="4800" dirty="0" smtClean="0">
                <a:solidFill>
                  <a:schemeClr val="bg1"/>
                </a:solidFill>
              </a:rPr>
              <a:t>8</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800" dirty="0" smtClean="0">
                <a:solidFill>
                  <a:schemeClr val="bg1"/>
                </a:solidFill>
              </a:rPr>
              <a:t>4</a:t>
            </a:r>
            <a:endParaRPr lang="en-US" sz="4800" dirty="0">
              <a:solidFill>
                <a:schemeClr val="bg1"/>
              </a:solidFill>
            </a:endParaRPr>
          </a:p>
        </p:txBody>
      </p:sp>
    </p:spTree>
    <p:extLst>
      <p:ext uri="{BB962C8B-B14F-4D97-AF65-F5344CB8AC3E}">
        <p14:creationId xmlns:p14="http://schemas.microsoft.com/office/powerpoint/2010/main" val="3927401551"/>
      </p:ext>
    </p:extLst>
  </p:cSld>
  <p:clrMapOvr>
    <a:masterClrMapping/>
  </p:clrMapOvr>
  <p:transition spd="slow" advTm="8000">
    <p:push dir="u"/>
    <p:sndAc>
      <p:stSnd>
        <p:snd r:embed="rId2" name="beep-07.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8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Q5</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0" dirty="0" smtClean="0"/>
              <a:t>2 X 7</a:t>
            </a:r>
            <a:endParaRPr lang="en-US" sz="15000" dirty="0"/>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dirty="0" smtClean="0">
              <a:solidFill>
                <a:schemeClr val="bg1"/>
              </a:solidFill>
            </a:endParaRPr>
          </a:p>
          <a:p>
            <a:pPr algn="ctr"/>
            <a:r>
              <a:rPr lang="en-US" sz="4800" dirty="0" smtClean="0">
                <a:solidFill>
                  <a:schemeClr val="bg1"/>
                </a:solidFill>
              </a:rPr>
              <a:t>16</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800" dirty="0" smtClean="0">
                <a:solidFill>
                  <a:schemeClr val="bg1"/>
                </a:solidFill>
              </a:rPr>
              <a:t>14</a:t>
            </a:r>
            <a:endParaRPr lang="en-US" sz="48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4800" dirty="0" smtClean="0">
                <a:solidFill>
                  <a:schemeClr val="bg1"/>
                </a:solidFill>
              </a:rPr>
              <a:t>10</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p>
          <a:p>
            <a:pPr algn="ctr"/>
            <a:endParaRPr lang="en-US" sz="4800" dirty="0">
              <a:solidFill>
                <a:schemeClr val="bg1"/>
              </a:solidFill>
            </a:endParaRPr>
          </a:p>
          <a:p>
            <a:pPr algn="ctr"/>
            <a:r>
              <a:rPr lang="en-US" sz="4800" dirty="0" smtClean="0">
                <a:solidFill>
                  <a:schemeClr val="bg1"/>
                </a:solidFill>
              </a:rPr>
              <a:t>18</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800" dirty="0" smtClean="0">
                <a:solidFill>
                  <a:schemeClr val="bg1"/>
                </a:solidFill>
              </a:rPr>
              <a:t>15</a:t>
            </a:r>
            <a:endParaRPr lang="en-US" sz="4800" dirty="0">
              <a:solidFill>
                <a:schemeClr val="bg1"/>
              </a:solidFill>
            </a:endParaRPr>
          </a:p>
        </p:txBody>
      </p:sp>
    </p:spTree>
    <p:extLst>
      <p:ext uri="{BB962C8B-B14F-4D97-AF65-F5344CB8AC3E}">
        <p14:creationId xmlns:p14="http://schemas.microsoft.com/office/powerpoint/2010/main" val="337122161"/>
      </p:ext>
    </p:extLst>
  </p:cSld>
  <p:clrMapOvr>
    <a:masterClrMapping/>
  </p:clrMapOvr>
  <p:transition spd="slow" advTm="8000">
    <p:push dir="u"/>
    <p:sndAc>
      <p:stSnd>
        <p:snd r:embed="rId2" name="beep-07.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8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Q6</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0" dirty="0" smtClean="0"/>
              <a:t>3 X 2</a:t>
            </a:r>
            <a:endParaRPr lang="en-US" sz="15000" dirty="0"/>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dirty="0" smtClean="0">
              <a:solidFill>
                <a:schemeClr val="bg1"/>
              </a:solidFill>
            </a:endParaRPr>
          </a:p>
          <a:p>
            <a:pPr algn="ctr"/>
            <a:r>
              <a:rPr lang="en-US" sz="4800" dirty="0" smtClean="0">
                <a:solidFill>
                  <a:schemeClr val="bg1"/>
                </a:solidFill>
              </a:rPr>
              <a:t>6</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800" dirty="0" smtClean="0">
                <a:solidFill>
                  <a:schemeClr val="bg1"/>
                </a:solidFill>
              </a:rPr>
              <a:t>5</a:t>
            </a:r>
            <a:endParaRPr lang="en-US" sz="48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4800" dirty="0" smtClean="0">
                <a:solidFill>
                  <a:schemeClr val="bg1"/>
                </a:solidFill>
              </a:rPr>
              <a:t>8</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p>
          <a:p>
            <a:pPr algn="ctr"/>
            <a:endParaRPr lang="en-US" sz="4800" dirty="0">
              <a:solidFill>
                <a:schemeClr val="bg1"/>
              </a:solidFill>
            </a:endParaRPr>
          </a:p>
          <a:p>
            <a:pPr algn="ctr"/>
            <a:r>
              <a:rPr lang="en-US" sz="4800" dirty="0" smtClean="0">
                <a:solidFill>
                  <a:schemeClr val="bg1"/>
                </a:solidFill>
              </a:rPr>
              <a:t>4</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800" dirty="0" smtClean="0">
                <a:solidFill>
                  <a:schemeClr val="bg1"/>
                </a:solidFill>
              </a:rPr>
              <a:t>10</a:t>
            </a:r>
            <a:endParaRPr lang="en-US" sz="4800" dirty="0">
              <a:solidFill>
                <a:schemeClr val="bg1"/>
              </a:solidFill>
            </a:endParaRPr>
          </a:p>
        </p:txBody>
      </p:sp>
    </p:spTree>
    <p:extLst>
      <p:ext uri="{BB962C8B-B14F-4D97-AF65-F5344CB8AC3E}">
        <p14:creationId xmlns:p14="http://schemas.microsoft.com/office/powerpoint/2010/main" val="4083794634"/>
      </p:ext>
    </p:extLst>
  </p:cSld>
  <p:clrMapOvr>
    <a:masterClrMapping/>
  </p:clrMapOvr>
  <p:transition spd="slow" advTm="8000">
    <p:push dir="u"/>
    <p:sndAc>
      <p:stSnd>
        <p:snd r:embed="rId2" name="beep-07.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8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Q7</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0" dirty="0" smtClean="0"/>
              <a:t>3 X 4</a:t>
            </a:r>
            <a:endParaRPr lang="en-US" sz="15000" dirty="0"/>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dirty="0" smtClean="0">
              <a:solidFill>
                <a:schemeClr val="bg1"/>
              </a:solidFill>
            </a:endParaRPr>
          </a:p>
          <a:p>
            <a:pPr algn="ctr"/>
            <a:r>
              <a:rPr lang="en-US" sz="4800" dirty="0">
                <a:solidFill>
                  <a:schemeClr val="bg1"/>
                </a:solidFill>
              </a:rPr>
              <a:t>8</a:t>
            </a: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800" dirty="0" smtClean="0">
                <a:solidFill>
                  <a:schemeClr val="bg1"/>
                </a:solidFill>
              </a:rPr>
              <a:t>12</a:t>
            </a:r>
            <a:endParaRPr lang="en-US" sz="48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4800" dirty="0" smtClean="0">
                <a:solidFill>
                  <a:schemeClr val="bg1"/>
                </a:solidFill>
              </a:rPr>
              <a:t>10</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p>
          <a:p>
            <a:pPr algn="ctr"/>
            <a:endParaRPr lang="en-US" sz="4800" dirty="0">
              <a:solidFill>
                <a:schemeClr val="bg1"/>
              </a:solidFill>
            </a:endParaRPr>
          </a:p>
          <a:p>
            <a:pPr algn="ctr"/>
            <a:r>
              <a:rPr lang="en-US" sz="4800" dirty="0" smtClean="0">
                <a:solidFill>
                  <a:schemeClr val="bg1"/>
                </a:solidFill>
              </a:rPr>
              <a:t>14</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800" dirty="0" smtClean="0">
                <a:solidFill>
                  <a:schemeClr val="bg1"/>
                </a:solidFill>
              </a:rPr>
              <a:t>15</a:t>
            </a:r>
            <a:endParaRPr lang="en-US" sz="4800" dirty="0">
              <a:solidFill>
                <a:schemeClr val="bg1"/>
              </a:solidFill>
            </a:endParaRPr>
          </a:p>
        </p:txBody>
      </p:sp>
    </p:spTree>
    <p:extLst>
      <p:ext uri="{BB962C8B-B14F-4D97-AF65-F5344CB8AC3E}">
        <p14:creationId xmlns:p14="http://schemas.microsoft.com/office/powerpoint/2010/main" val="663596575"/>
      </p:ext>
    </p:extLst>
  </p:cSld>
  <p:clrMapOvr>
    <a:masterClrMapping/>
  </p:clrMapOvr>
  <p:transition spd="slow" advTm="8000">
    <p:push dir="u"/>
    <p:sndAc>
      <p:stSnd>
        <p:snd r:embed="rId2" name="beep-07.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8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Q8</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0" dirty="0"/>
              <a:t>9</a:t>
            </a:r>
            <a:r>
              <a:rPr lang="en-US" sz="15000" dirty="0" smtClean="0"/>
              <a:t> X 3</a:t>
            </a:r>
            <a:endParaRPr lang="en-US" sz="15000" dirty="0"/>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dirty="0" smtClean="0">
              <a:solidFill>
                <a:schemeClr val="bg1"/>
              </a:solidFill>
            </a:endParaRPr>
          </a:p>
          <a:p>
            <a:pPr algn="ctr"/>
            <a:r>
              <a:rPr lang="en-US" sz="4800" dirty="0" smtClean="0">
                <a:solidFill>
                  <a:schemeClr val="bg1"/>
                </a:solidFill>
              </a:rPr>
              <a:t>36</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800" dirty="0" smtClean="0">
                <a:solidFill>
                  <a:schemeClr val="bg1"/>
                </a:solidFill>
              </a:rPr>
              <a:t>28</a:t>
            </a:r>
            <a:endParaRPr lang="en-US" sz="48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4800" dirty="0" smtClean="0">
                <a:solidFill>
                  <a:schemeClr val="bg1"/>
                </a:solidFill>
              </a:rPr>
              <a:t>29</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p>
          <a:p>
            <a:pPr algn="ctr"/>
            <a:endParaRPr lang="en-US" sz="4800" dirty="0">
              <a:solidFill>
                <a:schemeClr val="bg1"/>
              </a:solidFill>
            </a:endParaRPr>
          </a:p>
          <a:p>
            <a:pPr algn="ctr"/>
            <a:r>
              <a:rPr lang="en-US" sz="4800" dirty="0" smtClean="0">
                <a:solidFill>
                  <a:schemeClr val="bg1"/>
                </a:solidFill>
              </a:rPr>
              <a:t>30</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800" dirty="0" smtClean="0">
                <a:solidFill>
                  <a:schemeClr val="bg1"/>
                </a:solidFill>
              </a:rPr>
              <a:t>27</a:t>
            </a:r>
            <a:endParaRPr lang="en-US" sz="4800" dirty="0">
              <a:solidFill>
                <a:schemeClr val="bg1"/>
              </a:solidFill>
            </a:endParaRPr>
          </a:p>
        </p:txBody>
      </p:sp>
    </p:spTree>
    <p:extLst>
      <p:ext uri="{BB962C8B-B14F-4D97-AF65-F5344CB8AC3E}">
        <p14:creationId xmlns:p14="http://schemas.microsoft.com/office/powerpoint/2010/main" val="4245266831"/>
      </p:ext>
    </p:extLst>
  </p:cSld>
  <p:clrMapOvr>
    <a:masterClrMapping/>
  </p:clrMapOvr>
  <p:transition spd="slow" advTm="8000">
    <p:push dir="u"/>
    <p:sndAc>
      <p:stSnd>
        <p:snd r:embed="rId2" name="beep-07.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8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Q9</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0" dirty="0" smtClean="0"/>
              <a:t>3 X 6</a:t>
            </a:r>
            <a:endParaRPr lang="en-US" sz="15000" dirty="0"/>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dirty="0" smtClean="0">
              <a:solidFill>
                <a:schemeClr val="bg1"/>
              </a:solidFill>
            </a:endParaRPr>
          </a:p>
          <a:p>
            <a:pPr algn="ctr"/>
            <a:r>
              <a:rPr lang="en-US" sz="4800" dirty="0" smtClean="0">
                <a:solidFill>
                  <a:schemeClr val="bg1"/>
                </a:solidFill>
              </a:rPr>
              <a:t>15</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800" dirty="0" smtClean="0">
                <a:solidFill>
                  <a:schemeClr val="bg1"/>
                </a:solidFill>
              </a:rPr>
              <a:t>17</a:t>
            </a:r>
            <a:endParaRPr lang="en-US" sz="48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4800" dirty="0" smtClean="0">
                <a:solidFill>
                  <a:schemeClr val="bg1"/>
                </a:solidFill>
              </a:rPr>
              <a:t>16</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p>
          <a:p>
            <a:pPr algn="ctr"/>
            <a:endParaRPr lang="en-US" sz="4800" dirty="0">
              <a:solidFill>
                <a:schemeClr val="bg1"/>
              </a:solidFill>
            </a:endParaRPr>
          </a:p>
          <a:p>
            <a:pPr algn="ctr"/>
            <a:r>
              <a:rPr lang="en-US" sz="4800" dirty="0" smtClean="0">
                <a:solidFill>
                  <a:schemeClr val="bg1"/>
                </a:solidFill>
              </a:rPr>
              <a:t>21</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800" dirty="0" smtClean="0">
                <a:solidFill>
                  <a:schemeClr val="bg1"/>
                </a:solidFill>
              </a:rPr>
              <a:t>18</a:t>
            </a:r>
            <a:endParaRPr lang="en-US" sz="4800" dirty="0">
              <a:solidFill>
                <a:schemeClr val="bg1"/>
              </a:solidFill>
            </a:endParaRPr>
          </a:p>
        </p:txBody>
      </p:sp>
    </p:spTree>
    <p:extLst>
      <p:ext uri="{BB962C8B-B14F-4D97-AF65-F5344CB8AC3E}">
        <p14:creationId xmlns:p14="http://schemas.microsoft.com/office/powerpoint/2010/main" val="2811846147"/>
      </p:ext>
    </p:extLst>
  </p:cSld>
  <p:clrMapOvr>
    <a:masterClrMapping/>
  </p:clrMapOvr>
  <p:transition spd="slow" advTm="8000">
    <p:push dir="u"/>
    <p:sndAc>
      <p:stSnd>
        <p:snd r:embed="rId2" name="beep-07.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8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Q10</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0" dirty="0" smtClean="0"/>
              <a:t>4 X 5</a:t>
            </a:r>
            <a:endParaRPr lang="en-US" sz="15000" dirty="0"/>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dirty="0" smtClean="0">
              <a:solidFill>
                <a:schemeClr val="bg1"/>
              </a:solidFill>
            </a:endParaRPr>
          </a:p>
          <a:p>
            <a:pPr algn="ctr"/>
            <a:r>
              <a:rPr lang="en-US" sz="4800" dirty="0" smtClean="0">
                <a:solidFill>
                  <a:schemeClr val="bg1"/>
                </a:solidFill>
              </a:rPr>
              <a:t>25</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800" dirty="0" smtClean="0">
                <a:solidFill>
                  <a:schemeClr val="bg1"/>
                </a:solidFill>
              </a:rPr>
              <a:t>18</a:t>
            </a:r>
            <a:endParaRPr lang="en-US" sz="48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4800" dirty="0" smtClean="0">
                <a:solidFill>
                  <a:schemeClr val="bg1"/>
                </a:solidFill>
              </a:rPr>
              <a:t>20</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p>
          <a:p>
            <a:pPr algn="ctr"/>
            <a:endParaRPr lang="en-US" sz="4800" dirty="0">
              <a:solidFill>
                <a:schemeClr val="bg1"/>
              </a:solidFill>
            </a:endParaRPr>
          </a:p>
          <a:p>
            <a:pPr algn="ctr"/>
            <a:r>
              <a:rPr lang="en-US" sz="4800" dirty="0" smtClean="0">
                <a:solidFill>
                  <a:schemeClr val="bg1"/>
                </a:solidFill>
              </a:rPr>
              <a:t>24</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800" dirty="0" smtClean="0">
                <a:solidFill>
                  <a:schemeClr val="bg1"/>
                </a:solidFill>
              </a:rPr>
              <a:t>16</a:t>
            </a:r>
            <a:endParaRPr lang="en-US" sz="4800" dirty="0">
              <a:solidFill>
                <a:schemeClr val="bg1"/>
              </a:solidFill>
            </a:endParaRPr>
          </a:p>
        </p:txBody>
      </p:sp>
    </p:spTree>
    <p:extLst>
      <p:ext uri="{BB962C8B-B14F-4D97-AF65-F5344CB8AC3E}">
        <p14:creationId xmlns:p14="http://schemas.microsoft.com/office/powerpoint/2010/main" val="3351174500"/>
      </p:ext>
    </p:extLst>
  </p:cSld>
  <p:clrMapOvr>
    <a:masterClrMapping/>
  </p:clrMapOvr>
  <p:transition spd="slow" advTm="8000">
    <p:push dir="u"/>
    <p:sndAc>
      <p:stSnd>
        <p:snd r:embed="rId2" name="beep-07.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8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Q11</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0" dirty="0"/>
              <a:t>8</a:t>
            </a:r>
            <a:r>
              <a:rPr lang="en-US" sz="15000" dirty="0" smtClean="0"/>
              <a:t> X 4</a:t>
            </a:r>
            <a:endParaRPr lang="en-US" sz="15000" dirty="0"/>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dirty="0" smtClean="0">
              <a:solidFill>
                <a:schemeClr val="bg1"/>
              </a:solidFill>
            </a:endParaRPr>
          </a:p>
          <a:p>
            <a:pPr algn="ctr"/>
            <a:r>
              <a:rPr lang="en-US" sz="4800" dirty="0" smtClean="0">
                <a:solidFill>
                  <a:schemeClr val="bg1"/>
                </a:solidFill>
              </a:rPr>
              <a:t>28</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800" dirty="0" smtClean="0">
                <a:solidFill>
                  <a:schemeClr val="bg1"/>
                </a:solidFill>
              </a:rPr>
              <a:t>32</a:t>
            </a:r>
            <a:endParaRPr lang="en-US" sz="48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4800" dirty="0" smtClean="0">
                <a:solidFill>
                  <a:schemeClr val="bg1"/>
                </a:solidFill>
              </a:rPr>
              <a:t>36</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p>
          <a:p>
            <a:pPr algn="ctr"/>
            <a:endParaRPr lang="en-US" sz="4800" dirty="0">
              <a:solidFill>
                <a:schemeClr val="bg1"/>
              </a:solidFill>
            </a:endParaRPr>
          </a:p>
          <a:p>
            <a:pPr algn="ctr"/>
            <a:r>
              <a:rPr lang="en-US" sz="4800" dirty="0" smtClean="0">
                <a:solidFill>
                  <a:schemeClr val="bg1"/>
                </a:solidFill>
              </a:rPr>
              <a:t>30</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800" dirty="0" smtClean="0">
                <a:solidFill>
                  <a:schemeClr val="bg1"/>
                </a:solidFill>
              </a:rPr>
              <a:t>34</a:t>
            </a:r>
            <a:endParaRPr lang="en-US" sz="4800" dirty="0">
              <a:solidFill>
                <a:schemeClr val="bg1"/>
              </a:solidFill>
            </a:endParaRPr>
          </a:p>
        </p:txBody>
      </p:sp>
    </p:spTree>
    <p:extLst>
      <p:ext uri="{BB962C8B-B14F-4D97-AF65-F5344CB8AC3E}">
        <p14:creationId xmlns:p14="http://schemas.microsoft.com/office/powerpoint/2010/main" val="2813719653"/>
      </p:ext>
    </p:extLst>
  </p:cSld>
  <p:clrMapOvr>
    <a:masterClrMapping/>
  </p:clrMapOvr>
  <p:transition spd="slow" advTm="8000">
    <p:push dir="u"/>
    <p:sndAc>
      <p:stSnd>
        <p:snd r:embed="rId2" name="beep-07.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8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Q12</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0" dirty="0" smtClean="0"/>
              <a:t>4 X 6</a:t>
            </a:r>
            <a:endParaRPr lang="en-US" sz="15000" dirty="0"/>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dirty="0" smtClean="0">
              <a:solidFill>
                <a:schemeClr val="bg1"/>
              </a:solidFill>
            </a:endParaRPr>
          </a:p>
          <a:p>
            <a:pPr algn="ctr"/>
            <a:r>
              <a:rPr lang="en-US" sz="4800" dirty="0" smtClean="0">
                <a:solidFill>
                  <a:schemeClr val="bg1"/>
                </a:solidFill>
              </a:rPr>
              <a:t>20</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800" dirty="0" smtClean="0">
                <a:solidFill>
                  <a:schemeClr val="bg1"/>
                </a:solidFill>
              </a:rPr>
              <a:t>24</a:t>
            </a:r>
            <a:endParaRPr lang="en-US" sz="48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4800" dirty="0" smtClean="0">
                <a:solidFill>
                  <a:schemeClr val="bg1"/>
                </a:solidFill>
              </a:rPr>
              <a:t>22</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p>
          <a:p>
            <a:pPr algn="ctr"/>
            <a:endParaRPr lang="en-US" sz="4800" dirty="0">
              <a:solidFill>
                <a:schemeClr val="bg1"/>
              </a:solidFill>
            </a:endParaRPr>
          </a:p>
          <a:p>
            <a:pPr algn="ctr"/>
            <a:r>
              <a:rPr lang="en-US" sz="4800" dirty="0" smtClean="0">
                <a:solidFill>
                  <a:schemeClr val="bg1"/>
                </a:solidFill>
              </a:rPr>
              <a:t>18</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800" dirty="0" smtClean="0">
                <a:solidFill>
                  <a:schemeClr val="bg1"/>
                </a:solidFill>
              </a:rPr>
              <a:t>26</a:t>
            </a:r>
            <a:endParaRPr lang="en-US" sz="4800" dirty="0">
              <a:solidFill>
                <a:schemeClr val="bg1"/>
              </a:solidFill>
            </a:endParaRPr>
          </a:p>
        </p:txBody>
      </p:sp>
    </p:spTree>
    <p:extLst>
      <p:ext uri="{BB962C8B-B14F-4D97-AF65-F5344CB8AC3E}">
        <p14:creationId xmlns:p14="http://schemas.microsoft.com/office/powerpoint/2010/main" val="4120237907"/>
      </p:ext>
    </p:extLst>
  </p:cSld>
  <p:clrMapOvr>
    <a:masterClrMapping/>
  </p:clrMapOvr>
  <p:transition spd="slow" advTm="8000">
    <p:push dir="u"/>
    <p:sndAc>
      <p:stSnd>
        <p:snd r:embed="rId2" name="beep-07.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8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Q13</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0" dirty="0"/>
              <a:t>5</a:t>
            </a:r>
            <a:r>
              <a:rPr lang="en-US" sz="15000" dirty="0" smtClean="0"/>
              <a:t> X 7</a:t>
            </a:r>
            <a:endParaRPr lang="en-US" sz="15000" dirty="0"/>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dirty="0" smtClean="0">
              <a:solidFill>
                <a:schemeClr val="bg1"/>
              </a:solidFill>
            </a:endParaRPr>
          </a:p>
          <a:p>
            <a:pPr algn="ctr"/>
            <a:r>
              <a:rPr lang="en-US" sz="4800" dirty="0" smtClean="0">
                <a:solidFill>
                  <a:schemeClr val="bg1"/>
                </a:solidFill>
              </a:rPr>
              <a:t>35</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800" dirty="0" smtClean="0">
                <a:solidFill>
                  <a:schemeClr val="bg1"/>
                </a:solidFill>
              </a:rPr>
              <a:t>30</a:t>
            </a:r>
            <a:endParaRPr lang="en-US" sz="48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4800" dirty="0" smtClean="0">
                <a:solidFill>
                  <a:schemeClr val="bg1"/>
                </a:solidFill>
              </a:rPr>
              <a:t>45</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p>
          <a:p>
            <a:pPr algn="ctr"/>
            <a:endParaRPr lang="en-US" sz="4800" dirty="0">
              <a:solidFill>
                <a:schemeClr val="bg1"/>
              </a:solidFill>
            </a:endParaRPr>
          </a:p>
          <a:p>
            <a:pPr algn="ctr"/>
            <a:r>
              <a:rPr lang="en-US" sz="4800" dirty="0" smtClean="0">
                <a:solidFill>
                  <a:schemeClr val="bg1"/>
                </a:solidFill>
              </a:rPr>
              <a:t>40</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800" dirty="0" smtClean="0">
                <a:solidFill>
                  <a:schemeClr val="bg1"/>
                </a:solidFill>
              </a:rPr>
              <a:t>25</a:t>
            </a:r>
            <a:endParaRPr lang="en-US" sz="4800" dirty="0">
              <a:solidFill>
                <a:schemeClr val="bg1"/>
              </a:solidFill>
            </a:endParaRPr>
          </a:p>
        </p:txBody>
      </p:sp>
    </p:spTree>
    <p:extLst>
      <p:ext uri="{BB962C8B-B14F-4D97-AF65-F5344CB8AC3E}">
        <p14:creationId xmlns:p14="http://schemas.microsoft.com/office/powerpoint/2010/main" val="1833167274"/>
      </p:ext>
    </p:extLst>
  </p:cSld>
  <p:clrMapOvr>
    <a:masterClrMapping/>
  </p:clrMapOvr>
  <p:transition spd="slow" advTm="8000">
    <p:push dir="u"/>
    <p:sndAc>
      <p:stSnd>
        <p:snd r:embed="rId2" name="beep-07.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rot="16200000">
            <a:off x="1519266" y="4717213"/>
            <a:ext cx="3945885" cy="369332"/>
          </a:xfrm>
          <a:prstGeom prst="rect">
            <a:avLst/>
          </a:prstGeom>
          <a:noFill/>
        </p:spPr>
        <p:txBody>
          <a:bodyPr wrap="square" rtlCol="0">
            <a:spAutoFit/>
          </a:bodyPr>
          <a:lstStyle/>
          <a:p>
            <a:pPr algn="ctr"/>
            <a:r>
              <a:rPr lang="en-US" b="1" dirty="0" smtClean="0"/>
              <a:t>Key Nodes Assessment</a:t>
            </a:r>
            <a:endParaRPr lang="en-US" b="1" dirty="0"/>
          </a:p>
        </p:txBody>
      </p:sp>
      <p:sp>
        <p:nvSpPr>
          <p:cNvPr id="10" name="TextBox 9"/>
          <p:cNvSpPr txBox="1"/>
          <p:nvPr/>
        </p:nvSpPr>
        <p:spPr>
          <a:xfrm rot="16200000">
            <a:off x="-1383281" y="4717214"/>
            <a:ext cx="4126860" cy="369332"/>
          </a:xfrm>
          <a:prstGeom prst="rect">
            <a:avLst/>
          </a:prstGeom>
          <a:noFill/>
        </p:spPr>
        <p:txBody>
          <a:bodyPr wrap="square" rtlCol="0">
            <a:spAutoFit/>
          </a:bodyPr>
          <a:lstStyle/>
          <a:p>
            <a:pPr algn="ctr"/>
            <a:r>
              <a:rPr lang="en-US" b="1" dirty="0" smtClean="0"/>
              <a:t>Timestables Assessment</a:t>
            </a:r>
            <a:endParaRPr lang="en-US" b="1" dirty="0"/>
          </a:p>
        </p:txBody>
      </p:sp>
      <p:sp>
        <p:nvSpPr>
          <p:cNvPr id="12" name="TextBox 11"/>
          <p:cNvSpPr txBox="1"/>
          <p:nvPr/>
        </p:nvSpPr>
        <p:spPr>
          <a:xfrm rot="16200000">
            <a:off x="3601651" y="4563546"/>
            <a:ext cx="5364120" cy="369332"/>
          </a:xfrm>
          <a:prstGeom prst="rect">
            <a:avLst/>
          </a:prstGeom>
          <a:noFill/>
        </p:spPr>
        <p:txBody>
          <a:bodyPr wrap="square" rtlCol="0">
            <a:spAutoFit/>
          </a:bodyPr>
          <a:lstStyle/>
          <a:p>
            <a:pPr algn="ctr"/>
            <a:r>
              <a:rPr lang="en-US" b="1" dirty="0" smtClean="0"/>
              <a:t>Mental Numeracy Strategies Assessment</a:t>
            </a:r>
            <a:endParaRPr lang="en-US" b="1" dirty="0"/>
          </a:p>
        </p:txBody>
      </p:sp>
      <p:sp>
        <p:nvSpPr>
          <p:cNvPr id="2" name="Rectangle 1"/>
          <p:cNvSpPr/>
          <p:nvPr/>
        </p:nvSpPr>
        <p:spPr>
          <a:xfrm rot="16200000">
            <a:off x="-1268226" y="5054854"/>
            <a:ext cx="3065755" cy="38554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b="1" dirty="0" smtClean="0">
                <a:solidFill>
                  <a:schemeClr val="tx1"/>
                </a:solidFill>
              </a:rPr>
              <a:t>Name:</a:t>
            </a:r>
            <a:endParaRPr lang="en-GB" b="1" dirty="0">
              <a:solidFill>
                <a:schemeClr val="tx1"/>
              </a:solidFill>
            </a:endParaRPr>
          </a:p>
        </p:txBody>
      </p:sp>
      <p:sp>
        <p:nvSpPr>
          <p:cNvPr id="28" name="Rectangle 27"/>
          <p:cNvSpPr/>
          <p:nvPr/>
        </p:nvSpPr>
        <p:spPr>
          <a:xfrm rot="16200000">
            <a:off x="-1249036" y="1435354"/>
            <a:ext cx="3065755" cy="38554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b="1" dirty="0" smtClean="0">
                <a:solidFill>
                  <a:schemeClr val="tx1"/>
                </a:solidFill>
              </a:rPr>
              <a:t>Student ID Number:</a:t>
            </a:r>
            <a:endParaRPr lang="en-GB" b="1" dirty="0">
              <a:solidFill>
                <a:schemeClr val="tx1"/>
              </a:solidFill>
            </a:endParaRPr>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31717" y="314687"/>
            <a:ext cx="2633254" cy="2194379"/>
          </a:xfrm>
          <a:prstGeom prst="rect">
            <a:avLst/>
          </a:prstGeom>
        </p:spPr>
      </p:pic>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494357" y="307336"/>
            <a:ext cx="2633254" cy="2194379"/>
          </a:xfrm>
          <a:prstGeom prst="rect">
            <a:avLst/>
          </a:prstGeom>
        </p:spPr>
      </p:pic>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335279" y="314687"/>
            <a:ext cx="2633254" cy="2194379"/>
          </a:xfrm>
          <a:prstGeom prst="rect">
            <a:avLst/>
          </a:prstGeom>
        </p:spPr>
      </p:pic>
      <p:pic>
        <p:nvPicPr>
          <p:cNvPr id="3" name="Picture 2"/>
          <p:cNvPicPr>
            <a:picLocks noChangeAspect="1"/>
          </p:cNvPicPr>
          <p:nvPr/>
        </p:nvPicPr>
        <p:blipFill>
          <a:blip r:embed="rId4"/>
          <a:stretch>
            <a:fillRect/>
          </a:stretch>
        </p:blipFill>
        <p:spPr>
          <a:xfrm rot="16200000">
            <a:off x="94707" y="3508917"/>
            <a:ext cx="4061684" cy="2478587"/>
          </a:xfrm>
          <a:prstGeom prst="rect">
            <a:avLst/>
          </a:prstGeom>
        </p:spPr>
      </p:pic>
      <p:pic>
        <p:nvPicPr>
          <p:cNvPr id="16" name="Picture 15"/>
          <p:cNvPicPr>
            <a:picLocks noChangeAspect="1"/>
          </p:cNvPicPr>
          <p:nvPr/>
        </p:nvPicPr>
        <p:blipFill>
          <a:blip r:embed="rId4"/>
          <a:stretch>
            <a:fillRect/>
          </a:stretch>
        </p:blipFill>
        <p:spPr>
          <a:xfrm rot="16200000">
            <a:off x="2885421" y="3508916"/>
            <a:ext cx="4061684" cy="2478587"/>
          </a:xfrm>
          <a:prstGeom prst="rect">
            <a:avLst/>
          </a:prstGeom>
        </p:spPr>
      </p:pic>
      <p:pic>
        <p:nvPicPr>
          <p:cNvPr id="17" name="Picture 16"/>
          <p:cNvPicPr>
            <a:picLocks noChangeAspect="1"/>
          </p:cNvPicPr>
          <p:nvPr/>
        </p:nvPicPr>
        <p:blipFill>
          <a:blip r:embed="rId4"/>
          <a:stretch>
            <a:fillRect/>
          </a:stretch>
        </p:blipFill>
        <p:spPr>
          <a:xfrm rot="16200000">
            <a:off x="5712961" y="3508915"/>
            <a:ext cx="4061684" cy="2478587"/>
          </a:xfrm>
          <a:prstGeom prst="rect">
            <a:avLst/>
          </a:prstGeom>
        </p:spPr>
      </p:pic>
    </p:spTree>
    <p:extLst>
      <p:ext uri="{BB962C8B-B14F-4D97-AF65-F5344CB8AC3E}">
        <p14:creationId xmlns:p14="http://schemas.microsoft.com/office/powerpoint/2010/main" val="30069624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8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Q14</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0" dirty="0" smtClean="0"/>
              <a:t>3 X 5</a:t>
            </a:r>
            <a:endParaRPr lang="en-US" sz="15000" dirty="0"/>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dirty="0" smtClean="0">
              <a:solidFill>
                <a:schemeClr val="bg1"/>
              </a:solidFill>
            </a:endParaRPr>
          </a:p>
          <a:p>
            <a:pPr algn="ctr"/>
            <a:r>
              <a:rPr lang="en-US" sz="4800" dirty="0" smtClean="0">
                <a:solidFill>
                  <a:schemeClr val="bg1"/>
                </a:solidFill>
              </a:rPr>
              <a:t>10</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800" dirty="0" smtClean="0">
                <a:solidFill>
                  <a:schemeClr val="bg1"/>
                </a:solidFill>
              </a:rPr>
              <a:t>20</a:t>
            </a:r>
            <a:endParaRPr lang="en-US" sz="48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4800" dirty="0">
                <a:solidFill>
                  <a:schemeClr val="bg1"/>
                </a:solidFill>
              </a:rPr>
              <a:t>5</a:t>
            </a: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p>
          <a:p>
            <a:pPr algn="ctr"/>
            <a:endParaRPr lang="en-US" sz="4800" dirty="0">
              <a:solidFill>
                <a:schemeClr val="bg1"/>
              </a:solidFill>
            </a:endParaRPr>
          </a:p>
          <a:p>
            <a:pPr algn="ctr"/>
            <a:r>
              <a:rPr lang="en-US" sz="4800" dirty="0" smtClean="0">
                <a:solidFill>
                  <a:schemeClr val="bg1"/>
                </a:solidFill>
              </a:rPr>
              <a:t>15</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800" dirty="0" smtClean="0">
                <a:solidFill>
                  <a:schemeClr val="bg1"/>
                </a:solidFill>
              </a:rPr>
              <a:t>25</a:t>
            </a:r>
            <a:endParaRPr lang="en-US" sz="4800" dirty="0">
              <a:solidFill>
                <a:schemeClr val="bg1"/>
              </a:solidFill>
            </a:endParaRPr>
          </a:p>
        </p:txBody>
      </p:sp>
    </p:spTree>
    <p:extLst>
      <p:ext uri="{BB962C8B-B14F-4D97-AF65-F5344CB8AC3E}">
        <p14:creationId xmlns:p14="http://schemas.microsoft.com/office/powerpoint/2010/main" val="4155349741"/>
      </p:ext>
    </p:extLst>
  </p:cSld>
  <p:clrMapOvr>
    <a:masterClrMapping/>
  </p:clrMapOvr>
  <p:transition spd="slow" advTm="8000">
    <p:push dir="u"/>
    <p:sndAc>
      <p:stSnd>
        <p:snd r:embed="rId2" name="beep-07.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8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Q15</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0" dirty="0"/>
              <a:t>5</a:t>
            </a:r>
            <a:r>
              <a:rPr lang="en-US" sz="15000" dirty="0" smtClean="0"/>
              <a:t> X 9</a:t>
            </a:r>
            <a:endParaRPr lang="en-US" sz="15000" dirty="0"/>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dirty="0" smtClean="0">
              <a:solidFill>
                <a:schemeClr val="bg1"/>
              </a:solidFill>
            </a:endParaRPr>
          </a:p>
          <a:p>
            <a:pPr algn="ctr"/>
            <a:r>
              <a:rPr lang="en-US" sz="4800" dirty="0" smtClean="0">
                <a:solidFill>
                  <a:schemeClr val="bg1"/>
                </a:solidFill>
              </a:rPr>
              <a:t>50</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800" dirty="0" smtClean="0">
                <a:solidFill>
                  <a:schemeClr val="bg1"/>
                </a:solidFill>
              </a:rPr>
              <a:t>40</a:t>
            </a:r>
            <a:endParaRPr lang="en-US" sz="48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4800" dirty="0" smtClean="0">
                <a:solidFill>
                  <a:schemeClr val="bg1"/>
                </a:solidFill>
              </a:rPr>
              <a:t>45</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p>
          <a:p>
            <a:pPr algn="ctr"/>
            <a:endParaRPr lang="en-US" sz="4800" dirty="0">
              <a:solidFill>
                <a:schemeClr val="bg1"/>
              </a:solidFill>
            </a:endParaRPr>
          </a:p>
          <a:p>
            <a:pPr algn="ctr"/>
            <a:r>
              <a:rPr lang="en-US" sz="4800" dirty="0" smtClean="0">
                <a:solidFill>
                  <a:schemeClr val="bg1"/>
                </a:solidFill>
              </a:rPr>
              <a:t>35</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800" dirty="0" smtClean="0">
                <a:solidFill>
                  <a:schemeClr val="bg1"/>
                </a:solidFill>
              </a:rPr>
              <a:t>55</a:t>
            </a:r>
            <a:endParaRPr lang="en-US" sz="4800" dirty="0">
              <a:solidFill>
                <a:schemeClr val="bg1"/>
              </a:solidFill>
            </a:endParaRPr>
          </a:p>
        </p:txBody>
      </p:sp>
    </p:spTree>
    <p:extLst>
      <p:ext uri="{BB962C8B-B14F-4D97-AF65-F5344CB8AC3E}">
        <p14:creationId xmlns:p14="http://schemas.microsoft.com/office/powerpoint/2010/main" val="3455246024"/>
      </p:ext>
    </p:extLst>
  </p:cSld>
  <p:clrMapOvr>
    <a:masterClrMapping/>
  </p:clrMapOvr>
  <p:transition spd="slow" advTm="8000">
    <p:push dir="u"/>
    <p:sndAc>
      <p:stSnd>
        <p:snd r:embed="rId2" name="beep-07.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8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Q16</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0" dirty="0" smtClean="0"/>
              <a:t>6 X 8</a:t>
            </a:r>
            <a:endParaRPr lang="en-US" sz="15000" dirty="0"/>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dirty="0" smtClean="0">
              <a:solidFill>
                <a:schemeClr val="bg1"/>
              </a:solidFill>
            </a:endParaRPr>
          </a:p>
          <a:p>
            <a:pPr algn="ctr"/>
            <a:r>
              <a:rPr lang="en-US" sz="4800" dirty="0" smtClean="0">
                <a:solidFill>
                  <a:schemeClr val="bg1"/>
                </a:solidFill>
              </a:rPr>
              <a:t>30</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800" dirty="0" smtClean="0">
                <a:solidFill>
                  <a:schemeClr val="bg1"/>
                </a:solidFill>
              </a:rPr>
              <a:t>54</a:t>
            </a:r>
            <a:endParaRPr lang="en-US" sz="48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4800" dirty="0" smtClean="0">
                <a:solidFill>
                  <a:schemeClr val="bg1"/>
                </a:solidFill>
              </a:rPr>
              <a:t>46</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p>
          <a:p>
            <a:pPr algn="ctr"/>
            <a:endParaRPr lang="en-US" sz="4800" dirty="0">
              <a:solidFill>
                <a:schemeClr val="bg1"/>
              </a:solidFill>
            </a:endParaRPr>
          </a:p>
          <a:p>
            <a:pPr algn="ctr"/>
            <a:r>
              <a:rPr lang="en-US" sz="4800" dirty="0" smtClean="0">
                <a:solidFill>
                  <a:schemeClr val="bg1"/>
                </a:solidFill>
              </a:rPr>
              <a:t>58</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800" dirty="0" smtClean="0">
                <a:solidFill>
                  <a:schemeClr val="bg1"/>
                </a:solidFill>
              </a:rPr>
              <a:t>48</a:t>
            </a:r>
            <a:endParaRPr lang="en-US" sz="4800" dirty="0">
              <a:solidFill>
                <a:schemeClr val="bg1"/>
              </a:solidFill>
            </a:endParaRPr>
          </a:p>
        </p:txBody>
      </p:sp>
    </p:spTree>
    <p:extLst>
      <p:ext uri="{BB962C8B-B14F-4D97-AF65-F5344CB8AC3E}">
        <p14:creationId xmlns:p14="http://schemas.microsoft.com/office/powerpoint/2010/main" val="604097604"/>
      </p:ext>
    </p:extLst>
  </p:cSld>
  <p:clrMapOvr>
    <a:masterClrMapping/>
  </p:clrMapOvr>
  <p:transition spd="slow" advTm="8000">
    <p:push dir="u"/>
    <p:sndAc>
      <p:stSnd>
        <p:snd r:embed="rId2" name="beep-07.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8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Q17</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0" dirty="0" smtClean="0"/>
              <a:t>10 X 6</a:t>
            </a:r>
            <a:endParaRPr lang="en-US" sz="15000" dirty="0"/>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dirty="0" smtClean="0">
              <a:solidFill>
                <a:schemeClr val="bg1"/>
              </a:solidFill>
            </a:endParaRPr>
          </a:p>
          <a:p>
            <a:pPr algn="ctr"/>
            <a:r>
              <a:rPr lang="en-US" sz="4800" dirty="0">
                <a:solidFill>
                  <a:schemeClr val="bg1"/>
                </a:solidFill>
              </a:rPr>
              <a:t>6</a:t>
            </a:r>
            <a:r>
              <a:rPr lang="en-US" sz="4800" dirty="0" smtClean="0">
                <a:solidFill>
                  <a:schemeClr val="bg1"/>
                </a:solidFill>
              </a:rPr>
              <a:t>0</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800" dirty="0">
                <a:solidFill>
                  <a:schemeClr val="bg1"/>
                </a:solidFill>
              </a:rPr>
              <a:t>5</a:t>
            </a:r>
            <a:r>
              <a:rPr lang="en-US" sz="4800" dirty="0" smtClean="0">
                <a:solidFill>
                  <a:schemeClr val="bg1"/>
                </a:solidFill>
              </a:rPr>
              <a:t>0</a:t>
            </a:r>
            <a:endParaRPr lang="en-US" sz="48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4800" dirty="0" smtClean="0">
                <a:solidFill>
                  <a:schemeClr val="bg1"/>
                </a:solidFill>
              </a:rPr>
              <a:t>7</a:t>
            </a:r>
            <a:r>
              <a:rPr lang="en-US" sz="4800" dirty="0">
                <a:solidFill>
                  <a:schemeClr val="bg1"/>
                </a:solidFill>
              </a:rPr>
              <a:t>0</a:t>
            </a: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p>
          <a:p>
            <a:pPr algn="ctr"/>
            <a:endParaRPr lang="en-US" sz="4800" dirty="0">
              <a:solidFill>
                <a:schemeClr val="bg1"/>
              </a:solidFill>
            </a:endParaRPr>
          </a:p>
          <a:p>
            <a:pPr algn="ctr"/>
            <a:r>
              <a:rPr lang="en-US" sz="4800" dirty="0" smtClean="0">
                <a:solidFill>
                  <a:schemeClr val="bg1"/>
                </a:solidFill>
              </a:rPr>
              <a:t>66</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800" dirty="0" smtClean="0">
                <a:solidFill>
                  <a:schemeClr val="bg1"/>
                </a:solidFill>
              </a:rPr>
              <a:t>52</a:t>
            </a:r>
            <a:endParaRPr lang="en-US" sz="4800" dirty="0">
              <a:solidFill>
                <a:schemeClr val="bg1"/>
              </a:solidFill>
            </a:endParaRPr>
          </a:p>
        </p:txBody>
      </p:sp>
    </p:spTree>
    <p:extLst>
      <p:ext uri="{BB962C8B-B14F-4D97-AF65-F5344CB8AC3E}">
        <p14:creationId xmlns:p14="http://schemas.microsoft.com/office/powerpoint/2010/main" val="738826819"/>
      </p:ext>
    </p:extLst>
  </p:cSld>
  <p:clrMapOvr>
    <a:masterClrMapping/>
  </p:clrMapOvr>
  <p:transition spd="slow" advTm="8000">
    <p:push dir="u"/>
    <p:sndAc>
      <p:stSnd>
        <p:snd r:embed="rId2" name="beep-07.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8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Q18</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0" dirty="0" smtClean="0"/>
              <a:t>6 X 9</a:t>
            </a:r>
            <a:endParaRPr lang="en-US" sz="15000" dirty="0"/>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dirty="0" smtClean="0">
              <a:solidFill>
                <a:schemeClr val="bg1"/>
              </a:solidFill>
            </a:endParaRPr>
          </a:p>
          <a:p>
            <a:pPr algn="ctr"/>
            <a:r>
              <a:rPr lang="en-US" sz="4800" dirty="0" smtClean="0">
                <a:solidFill>
                  <a:schemeClr val="bg1"/>
                </a:solidFill>
              </a:rPr>
              <a:t>52</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800" dirty="0" smtClean="0">
                <a:solidFill>
                  <a:schemeClr val="bg1"/>
                </a:solidFill>
              </a:rPr>
              <a:t>56</a:t>
            </a:r>
            <a:endParaRPr lang="en-US" sz="48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4800" dirty="0" smtClean="0">
                <a:solidFill>
                  <a:schemeClr val="bg1"/>
                </a:solidFill>
              </a:rPr>
              <a:t>60</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p>
          <a:p>
            <a:pPr algn="ctr"/>
            <a:endParaRPr lang="en-US" sz="4800" dirty="0">
              <a:solidFill>
                <a:schemeClr val="bg1"/>
              </a:solidFill>
            </a:endParaRPr>
          </a:p>
          <a:p>
            <a:pPr algn="ctr"/>
            <a:r>
              <a:rPr lang="en-US" sz="4800" dirty="0" smtClean="0">
                <a:solidFill>
                  <a:schemeClr val="bg1"/>
                </a:solidFill>
              </a:rPr>
              <a:t>58</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800" dirty="0" smtClean="0">
                <a:solidFill>
                  <a:schemeClr val="bg1"/>
                </a:solidFill>
              </a:rPr>
              <a:t>54</a:t>
            </a:r>
            <a:endParaRPr lang="en-US" sz="4800" dirty="0">
              <a:solidFill>
                <a:schemeClr val="bg1"/>
              </a:solidFill>
            </a:endParaRPr>
          </a:p>
        </p:txBody>
      </p:sp>
    </p:spTree>
    <p:extLst>
      <p:ext uri="{BB962C8B-B14F-4D97-AF65-F5344CB8AC3E}">
        <p14:creationId xmlns:p14="http://schemas.microsoft.com/office/powerpoint/2010/main" val="972631838"/>
      </p:ext>
    </p:extLst>
  </p:cSld>
  <p:clrMapOvr>
    <a:masterClrMapping/>
  </p:clrMapOvr>
  <p:transition spd="slow" advTm="8000">
    <p:push dir="u"/>
    <p:sndAc>
      <p:stSnd>
        <p:snd r:embed="rId2" name="beep-07.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8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Q19</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0" dirty="0"/>
              <a:t>3</a:t>
            </a:r>
            <a:r>
              <a:rPr lang="en-US" sz="15000" dirty="0" smtClean="0"/>
              <a:t> X 7</a:t>
            </a:r>
            <a:endParaRPr lang="en-US" sz="15000" dirty="0"/>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dirty="0" smtClean="0">
              <a:solidFill>
                <a:schemeClr val="bg1"/>
              </a:solidFill>
            </a:endParaRPr>
          </a:p>
          <a:p>
            <a:pPr algn="ctr"/>
            <a:r>
              <a:rPr lang="en-US" sz="4800" dirty="0" smtClean="0">
                <a:solidFill>
                  <a:schemeClr val="bg1"/>
                </a:solidFill>
              </a:rPr>
              <a:t>18</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800" dirty="0" smtClean="0">
                <a:solidFill>
                  <a:schemeClr val="bg1"/>
                </a:solidFill>
              </a:rPr>
              <a:t>21</a:t>
            </a:r>
            <a:endParaRPr lang="en-US" sz="48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4800" dirty="0" smtClean="0">
                <a:solidFill>
                  <a:schemeClr val="bg1"/>
                </a:solidFill>
              </a:rPr>
              <a:t>24</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p>
          <a:p>
            <a:pPr algn="ctr"/>
            <a:endParaRPr lang="en-US" sz="4800" dirty="0">
              <a:solidFill>
                <a:schemeClr val="bg1"/>
              </a:solidFill>
            </a:endParaRPr>
          </a:p>
          <a:p>
            <a:pPr algn="ctr"/>
            <a:r>
              <a:rPr lang="en-US" sz="4800" dirty="0" smtClean="0">
                <a:solidFill>
                  <a:schemeClr val="bg1"/>
                </a:solidFill>
              </a:rPr>
              <a:t>22</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800" dirty="0" smtClean="0">
                <a:solidFill>
                  <a:schemeClr val="bg1"/>
                </a:solidFill>
              </a:rPr>
              <a:t>14</a:t>
            </a:r>
            <a:endParaRPr lang="en-US" sz="4800" dirty="0">
              <a:solidFill>
                <a:schemeClr val="bg1"/>
              </a:solidFill>
            </a:endParaRPr>
          </a:p>
        </p:txBody>
      </p:sp>
    </p:spTree>
    <p:extLst>
      <p:ext uri="{BB962C8B-B14F-4D97-AF65-F5344CB8AC3E}">
        <p14:creationId xmlns:p14="http://schemas.microsoft.com/office/powerpoint/2010/main" val="2457195887"/>
      </p:ext>
    </p:extLst>
  </p:cSld>
  <p:clrMapOvr>
    <a:masterClrMapping/>
  </p:clrMapOvr>
  <p:transition spd="slow" advTm="8000">
    <p:push dir="u"/>
    <p:sndAc>
      <p:stSnd>
        <p:snd r:embed="rId2" name="beep-07.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8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Q20</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0" dirty="0"/>
              <a:t>7</a:t>
            </a:r>
            <a:r>
              <a:rPr lang="en-US" sz="15000" dirty="0" smtClean="0"/>
              <a:t> X 6</a:t>
            </a:r>
            <a:endParaRPr lang="en-US" sz="15000" dirty="0"/>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dirty="0" smtClean="0">
              <a:solidFill>
                <a:schemeClr val="bg1"/>
              </a:solidFill>
            </a:endParaRPr>
          </a:p>
          <a:p>
            <a:pPr algn="ctr"/>
            <a:r>
              <a:rPr lang="en-US" sz="4800" dirty="0" smtClean="0">
                <a:solidFill>
                  <a:schemeClr val="bg1"/>
                </a:solidFill>
              </a:rPr>
              <a:t>38</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800" dirty="0" smtClean="0">
                <a:solidFill>
                  <a:schemeClr val="bg1"/>
                </a:solidFill>
              </a:rPr>
              <a:t>42</a:t>
            </a:r>
            <a:endParaRPr lang="en-US" sz="48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4800" dirty="0" smtClean="0">
                <a:solidFill>
                  <a:schemeClr val="bg1"/>
                </a:solidFill>
              </a:rPr>
              <a:t>40</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p>
          <a:p>
            <a:pPr algn="ctr"/>
            <a:endParaRPr lang="en-US" sz="4800" dirty="0">
              <a:solidFill>
                <a:schemeClr val="bg1"/>
              </a:solidFill>
            </a:endParaRPr>
          </a:p>
          <a:p>
            <a:pPr algn="ctr"/>
            <a:r>
              <a:rPr lang="en-US" sz="4800" dirty="0" smtClean="0">
                <a:solidFill>
                  <a:schemeClr val="bg1"/>
                </a:solidFill>
              </a:rPr>
              <a:t>43</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800" dirty="0" smtClean="0">
                <a:solidFill>
                  <a:schemeClr val="bg1"/>
                </a:solidFill>
              </a:rPr>
              <a:t>37</a:t>
            </a:r>
            <a:endParaRPr lang="en-US" sz="4800" dirty="0">
              <a:solidFill>
                <a:schemeClr val="bg1"/>
              </a:solidFill>
            </a:endParaRPr>
          </a:p>
        </p:txBody>
      </p:sp>
    </p:spTree>
    <p:extLst>
      <p:ext uri="{BB962C8B-B14F-4D97-AF65-F5344CB8AC3E}">
        <p14:creationId xmlns:p14="http://schemas.microsoft.com/office/powerpoint/2010/main" val="1633609326"/>
      </p:ext>
    </p:extLst>
  </p:cSld>
  <p:clrMapOvr>
    <a:masterClrMapping/>
  </p:clrMapOvr>
  <p:transition spd="slow" advTm="8000">
    <p:push dir="u"/>
    <p:sndAc>
      <p:stSnd>
        <p:snd r:embed="rId2" name="beep-07.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8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Q21</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0" dirty="0"/>
              <a:t>7</a:t>
            </a:r>
            <a:r>
              <a:rPr lang="en-US" sz="15000" dirty="0" smtClean="0"/>
              <a:t> X 8</a:t>
            </a:r>
            <a:endParaRPr lang="en-US" sz="15000" dirty="0"/>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dirty="0" smtClean="0">
              <a:solidFill>
                <a:schemeClr val="bg1"/>
              </a:solidFill>
            </a:endParaRPr>
          </a:p>
          <a:p>
            <a:pPr algn="ctr"/>
            <a:r>
              <a:rPr lang="en-US" sz="4800" dirty="0" smtClean="0">
                <a:solidFill>
                  <a:schemeClr val="bg1"/>
                </a:solidFill>
              </a:rPr>
              <a:t>54</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800" dirty="0" smtClean="0">
                <a:solidFill>
                  <a:schemeClr val="bg1"/>
                </a:solidFill>
              </a:rPr>
              <a:t>58</a:t>
            </a:r>
            <a:endParaRPr lang="en-US" sz="48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4800" dirty="0" smtClean="0">
                <a:solidFill>
                  <a:schemeClr val="bg1"/>
                </a:solidFill>
              </a:rPr>
              <a:t>52</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p>
          <a:p>
            <a:pPr algn="ctr"/>
            <a:endParaRPr lang="en-US" sz="4800" dirty="0">
              <a:solidFill>
                <a:schemeClr val="bg1"/>
              </a:solidFill>
            </a:endParaRPr>
          </a:p>
          <a:p>
            <a:pPr algn="ctr"/>
            <a:r>
              <a:rPr lang="en-US" sz="4800" dirty="0" smtClean="0">
                <a:solidFill>
                  <a:schemeClr val="bg1"/>
                </a:solidFill>
              </a:rPr>
              <a:t>56</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800" dirty="0" smtClean="0">
                <a:solidFill>
                  <a:schemeClr val="bg1"/>
                </a:solidFill>
              </a:rPr>
              <a:t>62</a:t>
            </a:r>
            <a:endParaRPr lang="en-US" sz="4800" dirty="0">
              <a:solidFill>
                <a:schemeClr val="bg1"/>
              </a:solidFill>
            </a:endParaRPr>
          </a:p>
        </p:txBody>
      </p:sp>
    </p:spTree>
    <p:extLst>
      <p:ext uri="{BB962C8B-B14F-4D97-AF65-F5344CB8AC3E}">
        <p14:creationId xmlns:p14="http://schemas.microsoft.com/office/powerpoint/2010/main" val="2279154135"/>
      </p:ext>
    </p:extLst>
  </p:cSld>
  <p:clrMapOvr>
    <a:masterClrMapping/>
  </p:clrMapOvr>
  <p:transition spd="slow" advTm="8000">
    <p:push dir="u"/>
    <p:sndAc>
      <p:stSnd>
        <p:snd r:embed="rId2" name="beep-07.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8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Q22</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0" dirty="0" smtClean="0"/>
              <a:t>2 X 8</a:t>
            </a:r>
            <a:endParaRPr lang="en-US" sz="15000" dirty="0"/>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dirty="0" smtClean="0">
              <a:solidFill>
                <a:schemeClr val="bg1"/>
              </a:solidFill>
            </a:endParaRPr>
          </a:p>
          <a:p>
            <a:pPr algn="ctr"/>
            <a:r>
              <a:rPr lang="en-US" sz="4800" dirty="0" smtClean="0">
                <a:solidFill>
                  <a:schemeClr val="bg1"/>
                </a:solidFill>
              </a:rPr>
              <a:t>16</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800" dirty="0" smtClean="0">
                <a:solidFill>
                  <a:schemeClr val="bg1"/>
                </a:solidFill>
              </a:rPr>
              <a:t>14</a:t>
            </a:r>
            <a:endParaRPr lang="en-US" sz="48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4800" dirty="0" smtClean="0">
                <a:solidFill>
                  <a:schemeClr val="bg1"/>
                </a:solidFill>
              </a:rPr>
              <a:t>18</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p>
          <a:p>
            <a:pPr algn="ctr"/>
            <a:endParaRPr lang="en-US" sz="4800" dirty="0">
              <a:solidFill>
                <a:schemeClr val="bg1"/>
              </a:solidFill>
            </a:endParaRPr>
          </a:p>
          <a:p>
            <a:pPr algn="ctr"/>
            <a:r>
              <a:rPr lang="en-US" sz="4800" dirty="0" smtClean="0">
                <a:solidFill>
                  <a:schemeClr val="bg1"/>
                </a:solidFill>
              </a:rPr>
              <a:t>15</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800" dirty="0" smtClean="0">
                <a:solidFill>
                  <a:schemeClr val="bg1"/>
                </a:solidFill>
              </a:rPr>
              <a:t>19</a:t>
            </a:r>
            <a:endParaRPr lang="en-US" sz="4800" dirty="0">
              <a:solidFill>
                <a:schemeClr val="bg1"/>
              </a:solidFill>
            </a:endParaRPr>
          </a:p>
        </p:txBody>
      </p:sp>
    </p:spTree>
    <p:extLst>
      <p:ext uri="{BB962C8B-B14F-4D97-AF65-F5344CB8AC3E}">
        <p14:creationId xmlns:p14="http://schemas.microsoft.com/office/powerpoint/2010/main" val="2896515677"/>
      </p:ext>
    </p:extLst>
  </p:cSld>
  <p:clrMapOvr>
    <a:masterClrMapping/>
  </p:clrMapOvr>
  <p:transition spd="slow" advTm="8000">
    <p:push dir="u"/>
    <p:sndAc>
      <p:stSnd>
        <p:snd r:embed="rId2" name="beep-07.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8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Q23</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0" dirty="0" smtClean="0"/>
              <a:t>8 X 9</a:t>
            </a:r>
            <a:endParaRPr lang="en-US" sz="15000" dirty="0"/>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dirty="0" smtClean="0">
              <a:solidFill>
                <a:schemeClr val="bg1"/>
              </a:solidFill>
            </a:endParaRPr>
          </a:p>
          <a:p>
            <a:pPr algn="ctr"/>
            <a:r>
              <a:rPr lang="en-US" sz="4800" dirty="0" smtClean="0">
                <a:solidFill>
                  <a:schemeClr val="bg1"/>
                </a:solidFill>
              </a:rPr>
              <a:t>80</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800" dirty="0" smtClean="0">
                <a:solidFill>
                  <a:schemeClr val="bg1"/>
                </a:solidFill>
              </a:rPr>
              <a:t>74</a:t>
            </a:r>
            <a:endParaRPr lang="en-US" sz="48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4800" dirty="0" smtClean="0">
                <a:solidFill>
                  <a:schemeClr val="bg1"/>
                </a:solidFill>
              </a:rPr>
              <a:t>76</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p>
          <a:p>
            <a:pPr algn="ctr"/>
            <a:endParaRPr lang="en-US" sz="4800" dirty="0">
              <a:solidFill>
                <a:schemeClr val="bg1"/>
              </a:solidFill>
            </a:endParaRPr>
          </a:p>
          <a:p>
            <a:pPr algn="ctr"/>
            <a:r>
              <a:rPr lang="en-US" sz="4800" dirty="0" smtClean="0">
                <a:solidFill>
                  <a:schemeClr val="bg1"/>
                </a:solidFill>
              </a:rPr>
              <a:t>72</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800" dirty="0" smtClean="0">
                <a:solidFill>
                  <a:schemeClr val="bg1"/>
                </a:solidFill>
              </a:rPr>
              <a:t>68</a:t>
            </a:r>
            <a:endParaRPr lang="en-US" sz="4800" dirty="0">
              <a:solidFill>
                <a:schemeClr val="bg1"/>
              </a:solidFill>
            </a:endParaRPr>
          </a:p>
        </p:txBody>
      </p:sp>
    </p:spTree>
    <p:extLst>
      <p:ext uri="{BB962C8B-B14F-4D97-AF65-F5344CB8AC3E}">
        <p14:creationId xmlns:p14="http://schemas.microsoft.com/office/powerpoint/2010/main" val="274832748"/>
      </p:ext>
    </p:extLst>
  </p:cSld>
  <p:clrMapOvr>
    <a:masterClrMapping/>
  </p:clrMapOvr>
  <p:transition spd="slow" advTm="8000">
    <p:push dir="u"/>
    <p:sndAc>
      <p:stSnd>
        <p:snd r:embed="rId2" name="beep-07.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things in maths are more important than others</a:t>
            </a:r>
            <a:endParaRPr lang="en-US" dirty="0"/>
          </a:p>
        </p:txBody>
      </p:sp>
      <p:sp>
        <p:nvSpPr>
          <p:cNvPr id="3" name="Content Placeholder 2"/>
          <p:cNvSpPr>
            <a:spLocks noGrp="1"/>
          </p:cNvSpPr>
          <p:nvPr>
            <p:ph idx="1"/>
          </p:nvPr>
        </p:nvSpPr>
        <p:spPr>
          <a:xfrm>
            <a:off x="5296370" y="1806222"/>
            <a:ext cx="3390430" cy="4319941"/>
          </a:xfrm>
        </p:spPr>
        <p:txBody>
          <a:bodyPr>
            <a:normAutofit lnSpcReduction="10000"/>
          </a:bodyPr>
          <a:lstStyle/>
          <a:p>
            <a:pPr marL="0" indent="0">
              <a:buNone/>
            </a:pPr>
            <a:r>
              <a:rPr lang="en-US" dirty="0" err="1" smtClean="0">
                <a:solidFill>
                  <a:srgbClr val="595959"/>
                </a:solidFill>
              </a:rPr>
              <a:t>Mr</a:t>
            </a:r>
            <a:r>
              <a:rPr lang="en-US" dirty="0" smtClean="0">
                <a:solidFill>
                  <a:srgbClr val="595959"/>
                </a:solidFill>
              </a:rPr>
              <a:t> Emeny did an analysis to find out what are the most important topics that you need to master to achieve highly in GCSE maths.</a:t>
            </a:r>
          </a:p>
          <a:p>
            <a:pPr marL="0" indent="0">
              <a:buNone/>
            </a:pPr>
            <a:r>
              <a:rPr lang="en-US" dirty="0" smtClean="0">
                <a:solidFill>
                  <a:srgbClr val="595959"/>
                </a:solidFill>
              </a:rPr>
              <a:t>These are…</a:t>
            </a:r>
            <a:endParaRPr lang="en-US" dirty="0">
              <a:solidFill>
                <a:srgbClr val="595959"/>
              </a:solidFill>
            </a:endParaRPr>
          </a:p>
        </p:txBody>
      </p:sp>
      <p:pic>
        <p:nvPicPr>
          <p:cNvPr id="4" name="Picture 3" descr="Whole network no labels.png"/>
          <p:cNvPicPr>
            <a:picLocks noChangeAspect="1"/>
          </p:cNvPicPr>
          <p:nvPr/>
        </p:nvPicPr>
        <p:blipFill rotWithShape="1">
          <a:blip r:embed="rId2">
            <a:extLst>
              <a:ext uri="{28A0092B-C50C-407E-A947-70E740481C1C}">
                <a14:useLocalDpi xmlns:a14="http://schemas.microsoft.com/office/drawing/2010/main" val="0"/>
              </a:ext>
            </a:extLst>
          </a:blip>
          <a:srcRect t="16598" b="12894"/>
          <a:stretch/>
        </p:blipFill>
        <p:spPr>
          <a:xfrm>
            <a:off x="329258" y="1600200"/>
            <a:ext cx="4846203" cy="4835408"/>
          </a:xfrm>
          <a:prstGeom prst="rect">
            <a:avLst/>
          </a:prstGeom>
        </p:spPr>
      </p:pic>
    </p:spTree>
    <p:extLst>
      <p:ext uri="{BB962C8B-B14F-4D97-AF65-F5344CB8AC3E}">
        <p14:creationId xmlns:p14="http://schemas.microsoft.com/office/powerpoint/2010/main" val="32969899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8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Q24</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0" dirty="0"/>
              <a:t>3</a:t>
            </a:r>
            <a:r>
              <a:rPr lang="en-US" sz="15000" dirty="0" smtClean="0"/>
              <a:t> X 8</a:t>
            </a:r>
            <a:endParaRPr lang="en-US" sz="15000" dirty="0"/>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dirty="0" smtClean="0">
              <a:solidFill>
                <a:schemeClr val="bg1"/>
              </a:solidFill>
            </a:endParaRPr>
          </a:p>
          <a:p>
            <a:pPr algn="ctr"/>
            <a:r>
              <a:rPr lang="en-US" sz="4800" dirty="0" smtClean="0">
                <a:solidFill>
                  <a:schemeClr val="bg1"/>
                </a:solidFill>
              </a:rPr>
              <a:t>16</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800" dirty="0" smtClean="0">
                <a:solidFill>
                  <a:schemeClr val="bg1"/>
                </a:solidFill>
              </a:rPr>
              <a:t>24</a:t>
            </a:r>
            <a:endParaRPr lang="en-US" sz="48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4800" dirty="0" smtClean="0">
                <a:solidFill>
                  <a:schemeClr val="bg1"/>
                </a:solidFill>
              </a:rPr>
              <a:t>28</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p>
          <a:p>
            <a:pPr algn="ctr"/>
            <a:endParaRPr lang="en-US" sz="4800" dirty="0">
              <a:solidFill>
                <a:schemeClr val="bg1"/>
              </a:solidFill>
            </a:endParaRPr>
          </a:p>
          <a:p>
            <a:pPr algn="ctr"/>
            <a:r>
              <a:rPr lang="en-US" sz="4800" dirty="0" smtClean="0">
                <a:solidFill>
                  <a:schemeClr val="bg1"/>
                </a:solidFill>
              </a:rPr>
              <a:t>22</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800" dirty="0" smtClean="0">
                <a:solidFill>
                  <a:schemeClr val="bg1"/>
                </a:solidFill>
              </a:rPr>
              <a:t>26</a:t>
            </a:r>
            <a:endParaRPr lang="en-US" sz="4800" dirty="0">
              <a:solidFill>
                <a:schemeClr val="bg1"/>
              </a:solidFill>
            </a:endParaRPr>
          </a:p>
        </p:txBody>
      </p:sp>
    </p:spTree>
    <p:extLst>
      <p:ext uri="{BB962C8B-B14F-4D97-AF65-F5344CB8AC3E}">
        <p14:creationId xmlns:p14="http://schemas.microsoft.com/office/powerpoint/2010/main" val="2790880056"/>
      </p:ext>
    </p:extLst>
  </p:cSld>
  <p:clrMapOvr>
    <a:masterClrMapping/>
  </p:clrMapOvr>
  <p:transition spd="slow" advTm="8000">
    <p:push dir="u"/>
    <p:sndAc>
      <p:stSnd>
        <p:snd r:embed="rId2" name="beep-07.wav"/>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8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Q25</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0" dirty="0" smtClean="0"/>
              <a:t>2 X 9</a:t>
            </a:r>
            <a:endParaRPr lang="en-US" sz="15000" dirty="0"/>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dirty="0" smtClean="0">
              <a:solidFill>
                <a:schemeClr val="bg1"/>
              </a:solidFill>
            </a:endParaRPr>
          </a:p>
          <a:p>
            <a:pPr algn="ctr"/>
            <a:r>
              <a:rPr lang="en-US" sz="4800" dirty="0" smtClean="0">
                <a:solidFill>
                  <a:schemeClr val="bg1"/>
                </a:solidFill>
              </a:rPr>
              <a:t>18</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800" dirty="0" smtClean="0">
                <a:solidFill>
                  <a:schemeClr val="bg1"/>
                </a:solidFill>
              </a:rPr>
              <a:t>17</a:t>
            </a:r>
            <a:endParaRPr lang="en-US" sz="48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4800" dirty="0" smtClean="0">
                <a:solidFill>
                  <a:schemeClr val="bg1"/>
                </a:solidFill>
              </a:rPr>
              <a:t>16</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p>
          <a:p>
            <a:pPr algn="ctr"/>
            <a:endParaRPr lang="en-US" sz="4800" dirty="0">
              <a:solidFill>
                <a:schemeClr val="bg1"/>
              </a:solidFill>
            </a:endParaRPr>
          </a:p>
          <a:p>
            <a:pPr algn="ctr"/>
            <a:r>
              <a:rPr lang="en-US" sz="4800" dirty="0" smtClean="0">
                <a:solidFill>
                  <a:schemeClr val="bg1"/>
                </a:solidFill>
              </a:rPr>
              <a:t>21</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800" dirty="0" smtClean="0">
                <a:solidFill>
                  <a:schemeClr val="bg1"/>
                </a:solidFill>
              </a:rPr>
              <a:t>19</a:t>
            </a:r>
            <a:endParaRPr lang="en-US" sz="4800" dirty="0">
              <a:solidFill>
                <a:schemeClr val="bg1"/>
              </a:solidFill>
            </a:endParaRPr>
          </a:p>
        </p:txBody>
      </p:sp>
    </p:spTree>
    <p:extLst>
      <p:ext uri="{BB962C8B-B14F-4D97-AF65-F5344CB8AC3E}">
        <p14:creationId xmlns:p14="http://schemas.microsoft.com/office/powerpoint/2010/main" val="4009902386"/>
      </p:ext>
    </p:extLst>
  </p:cSld>
  <p:clrMapOvr>
    <a:masterClrMapping/>
  </p:clrMapOvr>
  <p:transition spd="slow" advTm="8000">
    <p:push dir="u"/>
    <p:sndAc>
      <p:stSnd>
        <p:snd r:embed="rId2" name="beep-07.wav"/>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8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Q26</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0" dirty="0" smtClean="0"/>
              <a:t>9 X 4</a:t>
            </a:r>
            <a:endParaRPr lang="en-US" sz="15000" dirty="0"/>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dirty="0" smtClean="0">
              <a:solidFill>
                <a:schemeClr val="bg1"/>
              </a:solidFill>
            </a:endParaRPr>
          </a:p>
          <a:p>
            <a:pPr algn="ctr"/>
            <a:r>
              <a:rPr lang="en-US" sz="4800" dirty="0" smtClean="0">
                <a:solidFill>
                  <a:schemeClr val="bg1"/>
                </a:solidFill>
              </a:rPr>
              <a:t>34</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800" dirty="0" smtClean="0">
                <a:solidFill>
                  <a:schemeClr val="bg1"/>
                </a:solidFill>
              </a:rPr>
              <a:t>42</a:t>
            </a:r>
            <a:endParaRPr lang="en-US" sz="48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4800" dirty="0" smtClean="0">
                <a:solidFill>
                  <a:schemeClr val="bg1"/>
                </a:solidFill>
              </a:rPr>
              <a:t>35</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p>
          <a:p>
            <a:pPr algn="ctr"/>
            <a:endParaRPr lang="en-US" sz="4800" dirty="0">
              <a:solidFill>
                <a:schemeClr val="bg1"/>
              </a:solidFill>
            </a:endParaRPr>
          </a:p>
          <a:p>
            <a:pPr algn="ctr"/>
            <a:r>
              <a:rPr lang="en-US" sz="4800" dirty="0" smtClean="0">
                <a:solidFill>
                  <a:schemeClr val="bg1"/>
                </a:solidFill>
              </a:rPr>
              <a:t>38</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800" dirty="0" smtClean="0">
                <a:solidFill>
                  <a:schemeClr val="bg1"/>
                </a:solidFill>
              </a:rPr>
              <a:t>36</a:t>
            </a:r>
            <a:endParaRPr lang="en-US" sz="4800" dirty="0">
              <a:solidFill>
                <a:schemeClr val="bg1"/>
              </a:solidFill>
            </a:endParaRPr>
          </a:p>
        </p:txBody>
      </p:sp>
    </p:spTree>
    <p:extLst>
      <p:ext uri="{BB962C8B-B14F-4D97-AF65-F5344CB8AC3E}">
        <p14:creationId xmlns:p14="http://schemas.microsoft.com/office/powerpoint/2010/main" val="1110968132"/>
      </p:ext>
    </p:extLst>
  </p:cSld>
  <p:clrMapOvr>
    <a:masterClrMapping/>
  </p:clrMapOvr>
  <p:transition spd="slow" advTm="8000">
    <p:push dir="u"/>
    <p:sndAc>
      <p:stSnd>
        <p:snd r:embed="rId2" name="beep-07.wav"/>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8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Q27</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0" dirty="0"/>
              <a:t>7</a:t>
            </a:r>
            <a:r>
              <a:rPr lang="en-US" sz="15000" dirty="0" smtClean="0"/>
              <a:t> X 9</a:t>
            </a:r>
            <a:endParaRPr lang="en-US" sz="15000" dirty="0"/>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dirty="0" smtClean="0">
              <a:solidFill>
                <a:schemeClr val="bg1"/>
              </a:solidFill>
            </a:endParaRPr>
          </a:p>
          <a:p>
            <a:pPr algn="ctr"/>
            <a:r>
              <a:rPr lang="en-US" sz="4800" dirty="0" smtClean="0">
                <a:solidFill>
                  <a:schemeClr val="bg1"/>
                </a:solidFill>
              </a:rPr>
              <a:t>62</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800" dirty="0" smtClean="0">
                <a:solidFill>
                  <a:schemeClr val="bg1"/>
                </a:solidFill>
              </a:rPr>
              <a:t>64</a:t>
            </a:r>
            <a:endParaRPr lang="en-US" sz="48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4800" dirty="0" smtClean="0">
                <a:solidFill>
                  <a:schemeClr val="bg1"/>
                </a:solidFill>
              </a:rPr>
              <a:t>63</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p>
          <a:p>
            <a:pPr algn="ctr"/>
            <a:endParaRPr lang="en-US" sz="4800" dirty="0">
              <a:solidFill>
                <a:schemeClr val="bg1"/>
              </a:solidFill>
            </a:endParaRPr>
          </a:p>
          <a:p>
            <a:pPr algn="ctr"/>
            <a:r>
              <a:rPr lang="en-US" sz="4800" dirty="0" smtClean="0">
                <a:solidFill>
                  <a:schemeClr val="bg1"/>
                </a:solidFill>
              </a:rPr>
              <a:t>72</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800" dirty="0" smtClean="0">
                <a:solidFill>
                  <a:schemeClr val="bg1"/>
                </a:solidFill>
              </a:rPr>
              <a:t>54</a:t>
            </a:r>
            <a:endParaRPr lang="en-US" sz="4800" dirty="0">
              <a:solidFill>
                <a:schemeClr val="bg1"/>
              </a:solidFill>
            </a:endParaRPr>
          </a:p>
        </p:txBody>
      </p:sp>
    </p:spTree>
    <p:extLst>
      <p:ext uri="{BB962C8B-B14F-4D97-AF65-F5344CB8AC3E}">
        <p14:creationId xmlns:p14="http://schemas.microsoft.com/office/powerpoint/2010/main" val="2859241153"/>
      </p:ext>
    </p:extLst>
  </p:cSld>
  <p:clrMapOvr>
    <a:masterClrMapping/>
  </p:clrMapOvr>
  <p:transition spd="slow" advTm="8000">
    <p:push dir="u"/>
    <p:sndAc>
      <p:stSnd>
        <p:snd r:embed="rId2" name="beep-07.wav"/>
      </p:st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8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Q28</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0" dirty="0" smtClean="0"/>
              <a:t>2 X 10</a:t>
            </a:r>
            <a:endParaRPr lang="en-US" sz="15000" dirty="0"/>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dirty="0" smtClean="0">
              <a:solidFill>
                <a:schemeClr val="bg1"/>
              </a:solidFill>
            </a:endParaRPr>
          </a:p>
          <a:p>
            <a:pPr algn="ctr"/>
            <a:r>
              <a:rPr lang="en-US" sz="4800" dirty="0" smtClean="0">
                <a:solidFill>
                  <a:schemeClr val="bg1"/>
                </a:solidFill>
              </a:rPr>
              <a:t>20</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800" dirty="0">
                <a:solidFill>
                  <a:schemeClr val="bg1"/>
                </a:solidFill>
              </a:rPr>
              <a:t>1</a:t>
            </a:r>
            <a:r>
              <a:rPr lang="en-US" sz="4800" dirty="0" smtClean="0">
                <a:solidFill>
                  <a:schemeClr val="bg1"/>
                </a:solidFill>
              </a:rPr>
              <a:t>0</a:t>
            </a:r>
            <a:endParaRPr lang="en-US" sz="48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4800" dirty="0" smtClean="0">
                <a:solidFill>
                  <a:schemeClr val="bg1"/>
                </a:solidFill>
              </a:rPr>
              <a:t>30</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p>
          <a:p>
            <a:pPr algn="ctr"/>
            <a:endParaRPr lang="en-US" sz="4800" dirty="0">
              <a:solidFill>
                <a:schemeClr val="bg1"/>
              </a:solidFill>
            </a:endParaRPr>
          </a:p>
          <a:p>
            <a:pPr algn="ctr"/>
            <a:r>
              <a:rPr lang="en-US" sz="4800" dirty="0" smtClean="0">
                <a:solidFill>
                  <a:schemeClr val="bg1"/>
                </a:solidFill>
              </a:rPr>
              <a:t>50</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800" dirty="0" smtClean="0">
                <a:solidFill>
                  <a:schemeClr val="bg1"/>
                </a:solidFill>
              </a:rPr>
              <a:t>2</a:t>
            </a:r>
            <a:endParaRPr lang="en-US" sz="4800" dirty="0">
              <a:solidFill>
                <a:schemeClr val="bg1"/>
              </a:solidFill>
            </a:endParaRPr>
          </a:p>
        </p:txBody>
      </p:sp>
    </p:spTree>
    <p:extLst>
      <p:ext uri="{BB962C8B-B14F-4D97-AF65-F5344CB8AC3E}">
        <p14:creationId xmlns:p14="http://schemas.microsoft.com/office/powerpoint/2010/main" val="353137166"/>
      </p:ext>
    </p:extLst>
  </p:cSld>
  <p:clrMapOvr>
    <a:masterClrMapping/>
  </p:clrMapOvr>
  <p:transition spd="slow" advTm="8000">
    <p:push dir="u"/>
    <p:sndAc>
      <p:stSnd>
        <p:snd r:embed="rId2" name="beep-07.wav"/>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8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Q29</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0" dirty="0" smtClean="0"/>
              <a:t>10 X 4</a:t>
            </a:r>
            <a:endParaRPr lang="en-US" sz="15000" dirty="0"/>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dirty="0" smtClean="0">
              <a:solidFill>
                <a:schemeClr val="bg1"/>
              </a:solidFill>
            </a:endParaRPr>
          </a:p>
          <a:p>
            <a:pPr algn="ctr"/>
            <a:r>
              <a:rPr lang="en-US" sz="4800" dirty="0" smtClean="0">
                <a:solidFill>
                  <a:schemeClr val="bg1"/>
                </a:solidFill>
              </a:rPr>
              <a:t>4</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800" dirty="0" smtClean="0">
                <a:solidFill>
                  <a:schemeClr val="bg1"/>
                </a:solidFill>
              </a:rPr>
              <a:t>20</a:t>
            </a:r>
            <a:endParaRPr lang="en-US" sz="48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4800" dirty="0" smtClean="0">
                <a:solidFill>
                  <a:schemeClr val="bg1"/>
                </a:solidFill>
              </a:rPr>
              <a:t>30</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p>
          <a:p>
            <a:pPr algn="ctr"/>
            <a:endParaRPr lang="en-US" sz="4800" dirty="0">
              <a:solidFill>
                <a:schemeClr val="bg1"/>
              </a:solidFill>
            </a:endParaRPr>
          </a:p>
          <a:p>
            <a:pPr algn="ctr"/>
            <a:r>
              <a:rPr lang="en-US" sz="4800" dirty="0" smtClean="0">
                <a:solidFill>
                  <a:schemeClr val="bg1"/>
                </a:solidFill>
              </a:rPr>
              <a:t>40</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800" dirty="0" smtClean="0">
                <a:solidFill>
                  <a:schemeClr val="bg1"/>
                </a:solidFill>
              </a:rPr>
              <a:t>10</a:t>
            </a:r>
            <a:endParaRPr lang="en-US" sz="4800" dirty="0">
              <a:solidFill>
                <a:schemeClr val="bg1"/>
              </a:solidFill>
            </a:endParaRPr>
          </a:p>
        </p:txBody>
      </p:sp>
    </p:spTree>
    <p:extLst>
      <p:ext uri="{BB962C8B-B14F-4D97-AF65-F5344CB8AC3E}">
        <p14:creationId xmlns:p14="http://schemas.microsoft.com/office/powerpoint/2010/main" val="2154652494"/>
      </p:ext>
    </p:extLst>
  </p:cSld>
  <p:clrMapOvr>
    <a:masterClrMapping/>
  </p:clrMapOvr>
  <p:transition spd="slow" advTm="8000">
    <p:push dir="u"/>
    <p:sndAc>
      <p:stSnd>
        <p:snd r:embed="rId2" name="beep-07.wav"/>
      </p:st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8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Q30</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0" dirty="0" smtClean="0"/>
              <a:t>10 X 10</a:t>
            </a:r>
            <a:endParaRPr lang="en-US" sz="15000" dirty="0"/>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dirty="0" smtClean="0">
              <a:solidFill>
                <a:schemeClr val="bg1"/>
              </a:solidFill>
            </a:endParaRPr>
          </a:p>
          <a:p>
            <a:pPr algn="ctr"/>
            <a:r>
              <a:rPr lang="en-US" sz="4800" dirty="0" smtClean="0">
                <a:solidFill>
                  <a:schemeClr val="bg1"/>
                </a:solidFill>
              </a:rPr>
              <a:t>110</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800" dirty="0" smtClean="0">
                <a:solidFill>
                  <a:schemeClr val="bg1"/>
                </a:solidFill>
              </a:rPr>
              <a:t>90</a:t>
            </a:r>
            <a:endParaRPr lang="en-US" sz="48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4800" dirty="0" smtClean="0">
                <a:solidFill>
                  <a:schemeClr val="bg1"/>
                </a:solidFill>
              </a:rPr>
              <a:t>10</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p>
          <a:p>
            <a:pPr algn="ctr"/>
            <a:endParaRPr lang="en-US" sz="4800" dirty="0">
              <a:solidFill>
                <a:schemeClr val="bg1"/>
              </a:solidFill>
            </a:endParaRPr>
          </a:p>
          <a:p>
            <a:pPr algn="ctr"/>
            <a:r>
              <a:rPr lang="en-US" sz="4800" dirty="0" smtClean="0">
                <a:solidFill>
                  <a:schemeClr val="bg1"/>
                </a:solidFill>
              </a:rPr>
              <a:t>100</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800" dirty="0" smtClean="0">
                <a:solidFill>
                  <a:schemeClr val="bg1"/>
                </a:solidFill>
              </a:rPr>
              <a:t>1000</a:t>
            </a:r>
            <a:endParaRPr lang="en-US" sz="4800" dirty="0">
              <a:solidFill>
                <a:schemeClr val="bg1"/>
              </a:solidFill>
            </a:endParaRPr>
          </a:p>
        </p:txBody>
      </p:sp>
    </p:spTree>
    <p:extLst>
      <p:ext uri="{BB962C8B-B14F-4D97-AF65-F5344CB8AC3E}">
        <p14:creationId xmlns:p14="http://schemas.microsoft.com/office/powerpoint/2010/main" val="1823454691"/>
      </p:ext>
    </p:extLst>
  </p:cSld>
  <p:clrMapOvr>
    <a:masterClrMapping/>
  </p:clrMapOvr>
  <p:transition spd="slow" advTm="8000">
    <p:push dir="u"/>
    <p:sndAc>
      <p:stSnd>
        <p:snd r:embed="rId2" name="beep-07.wav"/>
      </p:st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3168" y="505711"/>
            <a:ext cx="7765868" cy="4616648"/>
          </a:xfrm>
          <a:prstGeom prst="rect">
            <a:avLst/>
          </a:prstGeom>
          <a:noFill/>
        </p:spPr>
        <p:txBody>
          <a:bodyPr wrap="square" rtlCol="0">
            <a:spAutoFit/>
          </a:bodyPr>
          <a:lstStyle/>
          <a:p>
            <a:r>
              <a:rPr lang="en-US" sz="4800" dirty="0" smtClean="0"/>
              <a:t>Take a 2 min break before the next assessment</a:t>
            </a:r>
          </a:p>
          <a:p>
            <a:endParaRPr lang="en-US" sz="2000" dirty="0"/>
          </a:p>
          <a:p>
            <a:endParaRPr lang="en-US" dirty="0" smtClean="0"/>
          </a:p>
          <a:p>
            <a:r>
              <a:rPr lang="en-US" sz="3200" dirty="0" smtClean="0"/>
              <a:t>Discuss with the person next to you: </a:t>
            </a:r>
          </a:p>
          <a:p>
            <a:pPr marL="457200" indent="-457200">
              <a:buFont typeface="Arial"/>
              <a:buChar char="•"/>
            </a:pPr>
            <a:r>
              <a:rPr lang="en-US" sz="3200" dirty="0" smtClean="0"/>
              <a:t>what topics in maths rely on you knowing your timestables?</a:t>
            </a:r>
          </a:p>
          <a:p>
            <a:pPr marL="457200" indent="-457200">
              <a:buFont typeface="Arial"/>
              <a:buChar char="•"/>
            </a:pPr>
            <a:r>
              <a:rPr lang="en-US" sz="3200" dirty="0" smtClean="0"/>
              <a:t>if you don’t know them all yet, what actions will you take to learn them?</a:t>
            </a:r>
            <a:endParaRPr lang="en-US" sz="3200" dirty="0"/>
          </a:p>
        </p:txBody>
      </p:sp>
    </p:spTree>
    <p:extLst>
      <p:ext uri="{BB962C8B-B14F-4D97-AF65-F5344CB8AC3E}">
        <p14:creationId xmlns:p14="http://schemas.microsoft.com/office/powerpoint/2010/main" val="6870667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529784"/>
            <a:ext cx="3840556" cy="3043905"/>
          </a:xfrm>
        </p:spPr>
        <p:txBody>
          <a:bodyPr>
            <a:normAutofit fontScale="90000"/>
          </a:bodyPr>
          <a:lstStyle/>
          <a:p>
            <a:r>
              <a:rPr lang="en-US" dirty="0" smtClean="0"/>
              <a:t>Get Ready!</a:t>
            </a:r>
            <a:br>
              <a:rPr lang="en-US" dirty="0" smtClean="0"/>
            </a:br>
            <a:r>
              <a:rPr lang="en-US" dirty="0" smtClean="0"/>
              <a:t>KEY NODES ASSESSMENT</a:t>
            </a:r>
            <a:br>
              <a:rPr lang="en-US" dirty="0" smtClean="0"/>
            </a:br>
            <a:r>
              <a:rPr lang="en-US" dirty="0"/>
              <a:t/>
            </a:r>
            <a:br>
              <a:rPr lang="en-US" dirty="0"/>
            </a:br>
            <a:r>
              <a:rPr lang="en-US" dirty="0" smtClean="0"/>
              <a:t>Make sure you fill in the </a:t>
            </a:r>
            <a:r>
              <a:rPr lang="en-US" u="sng" dirty="0" smtClean="0"/>
              <a:t>KEY NODES box!</a:t>
            </a:r>
            <a:endParaRPr lang="en-US" u="sng" dirty="0"/>
          </a:p>
        </p:txBody>
      </p:sp>
      <p:sp>
        <p:nvSpPr>
          <p:cNvPr id="2" name="Rectangle 1"/>
          <p:cNvSpPr/>
          <p:nvPr/>
        </p:nvSpPr>
        <p:spPr>
          <a:xfrm>
            <a:off x="5799113" y="626185"/>
            <a:ext cx="2609812" cy="2308324"/>
          </a:xfrm>
          <a:prstGeom prst="rect">
            <a:avLst/>
          </a:prstGeom>
        </p:spPr>
        <p:txBody>
          <a:bodyPr wrap="square">
            <a:spAutoFit/>
          </a:bodyPr>
          <a:lstStyle/>
          <a:p>
            <a:r>
              <a:rPr lang="en-US" dirty="0"/>
              <a:t>Teachers- click once to begin the assessment. The slides will change themselves at the correct intervals. </a:t>
            </a:r>
          </a:p>
          <a:p>
            <a:endParaRPr lang="en-US" dirty="0"/>
          </a:p>
          <a:p>
            <a:r>
              <a:rPr lang="en-US" dirty="0"/>
              <a:t>Please read out each question as it appears</a:t>
            </a:r>
          </a:p>
        </p:txBody>
      </p:sp>
      <p:sp>
        <p:nvSpPr>
          <p:cNvPr id="5" name="Title 3"/>
          <p:cNvSpPr txBox="1">
            <a:spLocks/>
          </p:cNvSpPr>
          <p:nvPr/>
        </p:nvSpPr>
        <p:spPr>
          <a:xfrm>
            <a:off x="4931607" y="3359145"/>
            <a:ext cx="3840556" cy="3043905"/>
          </a:xfrm>
          <a:prstGeom prst="rect">
            <a:avLst/>
          </a:prstGeom>
        </p:spPr>
        <p:txBody>
          <a:bodyPr vert="horz" lIns="91440" tIns="45720" rIns="91440" bIns="45720" rtlCol="0" anchor="t">
            <a:normAutofit fontScale="90000" lnSpcReduction="200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dirty="0" smtClean="0">
                <a:solidFill>
                  <a:srgbClr val="FF0000"/>
                </a:solidFill>
              </a:rPr>
              <a:t>YOU WILL NEED A SPARE PIECE OF PAPER TO DO SOME QUICK CALCULATIONS IN THIS ASSESSMENT</a:t>
            </a:r>
            <a:endParaRPr lang="en-US" u="sng" dirty="0">
              <a:solidFill>
                <a:srgbClr val="FF0000"/>
              </a:solidFill>
            </a:endParaRPr>
          </a:p>
        </p:txBody>
      </p:sp>
    </p:spTree>
    <p:extLst>
      <p:ext uri="{BB962C8B-B14F-4D97-AF65-F5344CB8AC3E}">
        <p14:creationId xmlns:p14="http://schemas.microsoft.com/office/powerpoint/2010/main" val="38633687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8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Q1</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0" dirty="0" smtClean="0"/>
              <a:t>30 ÷ 5</a:t>
            </a:r>
            <a:endParaRPr lang="en-US" sz="15000" dirty="0"/>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dirty="0" smtClean="0">
              <a:solidFill>
                <a:schemeClr val="bg1"/>
              </a:solidFill>
            </a:endParaRPr>
          </a:p>
          <a:p>
            <a:pPr algn="ctr"/>
            <a:r>
              <a:rPr lang="en-US" sz="4800" dirty="0">
                <a:solidFill>
                  <a:schemeClr val="bg1"/>
                </a:solidFill>
              </a:rPr>
              <a:t>5</a:t>
            </a: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800" dirty="0">
                <a:solidFill>
                  <a:schemeClr val="bg1"/>
                </a:solidFill>
              </a:rPr>
              <a:t>6</a:t>
            </a: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4800" dirty="0" smtClean="0">
                <a:solidFill>
                  <a:schemeClr val="bg1"/>
                </a:solidFill>
              </a:rPr>
              <a:t>10</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p>
          <a:p>
            <a:pPr algn="ctr"/>
            <a:endParaRPr lang="en-US" sz="4800" dirty="0">
              <a:solidFill>
                <a:schemeClr val="bg1"/>
              </a:solidFill>
            </a:endParaRPr>
          </a:p>
          <a:p>
            <a:pPr algn="ctr"/>
            <a:r>
              <a:rPr lang="en-US" sz="4800" dirty="0" smtClean="0">
                <a:solidFill>
                  <a:schemeClr val="bg1"/>
                </a:solidFill>
              </a:rPr>
              <a:t>7</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800" dirty="0" smtClean="0">
                <a:solidFill>
                  <a:schemeClr val="bg1"/>
                </a:solidFill>
              </a:rPr>
              <a:t>8</a:t>
            </a:r>
            <a:endParaRPr lang="en-US" sz="4800" dirty="0">
              <a:solidFill>
                <a:schemeClr val="bg1"/>
              </a:solidFill>
            </a:endParaRPr>
          </a:p>
        </p:txBody>
      </p:sp>
    </p:spTree>
    <p:extLst>
      <p:ext uri="{BB962C8B-B14F-4D97-AF65-F5344CB8AC3E}">
        <p14:creationId xmlns:p14="http://schemas.microsoft.com/office/powerpoint/2010/main" val="2254285626"/>
      </p:ext>
    </p:extLst>
  </p:cSld>
  <p:clrMapOvr>
    <a:masterClrMapping/>
  </p:clrMapOvr>
  <p:transition spd="slow" advTm="8000">
    <p:push dir="u"/>
    <p:sndAc>
      <p:stSnd>
        <p:snd r:embed="rId2" name="beep-07.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things in maths are more important than others</a:t>
            </a:r>
            <a:endParaRPr lang="en-US" dirty="0"/>
          </a:p>
        </p:txBody>
      </p:sp>
      <p:sp>
        <p:nvSpPr>
          <p:cNvPr id="3" name="Content Placeholder 2"/>
          <p:cNvSpPr>
            <a:spLocks noGrp="1"/>
          </p:cNvSpPr>
          <p:nvPr>
            <p:ph idx="1"/>
          </p:nvPr>
        </p:nvSpPr>
        <p:spPr>
          <a:xfrm>
            <a:off x="5296370" y="1816571"/>
            <a:ext cx="3390430" cy="4525963"/>
          </a:xfrm>
        </p:spPr>
        <p:txBody>
          <a:bodyPr>
            <a:normAutofit fontScale="92500" lnSpcReduction="10000"/>
          </a:bodyPr>
          <a:lstStyle/>
          <a:p>
            <a:r>
              <a:rPr lang="en-US" dirty="0" smtClean="0">
                <a:solidFill>
                  <a:srgbClr val="595959"/>
                </a:solidFill>
              </a:rPr>
              <a:t>Timestables</a:t>
            </a:r>
          </a:p>
          <a:p>
            <a:r>
              <a:rPr lang="en-US" dirty="0" smtClean="0">
                <a:solidFill>
                  <a:srgbClr val="595959"/>
                </a:solidFill>
              </a:rPr>
              <a:t>Adding and subtracting</a:t>
            </a:r>
          </a:p>
          <a:p>
            <a:r>
              <a:rPr lang="en-US" dirty="0" smtClean="0">
                <a:solidFill>
                  <a:srgbClr val="595959"/>
                </a:solidFill>
              </a:rPr>
              <a:t>Order of operations</a:t>
            </a:r>
          </a:p>
          <a:p>
            <a:r>
              <a:rPr lang="en-US" dirty="0" smtClean="0">
                <a:solidFill>
                  <a:srgbClr val="595959"/>
                </a:solidFill>
              </a:rPr>
              <a:t>Rounding</a:t>
            </a:r>
          </a:p>
          <a:p>
            <a:r>
              <a:rPr lang="en-US" dirty="0" smtClean="0">
                <a:solidFill>
                  <a:srgbClr val="595959"/>
                </a:solidFill>
              </a:rPr>
              <a:t>Negative numbers</a:t>
            </a:r>
          </a:p>
          <a:p>
            <a:r>
              <a:rPr lang="en-US" dirty="0" smtClean="0">
                <a:solidFill>
                  <a:srgbClr val="595959"/>
                </a:solidFill>
              </a:rPr>
              <a:t>Fractions</a:t>
            </a:r>
          </a:p>
          <a:p>
            <a:r>
              <a:rPr lang="en-US" dirty="0" smtClean="0">
                <a:solidFill>
                  <a:srgbClr val="595959"/>
                </a:solidFill>
              </a:rPr>
              <a:t>and more…</a:t>
            </a:r>
            <a:endParaRPr lang="en-US" dirty="0">
              <a:solidFill>
                <a:srgbClr val="595959"/>
              </a:solidFill>
            </a:endParaRPr>
          </a:p>
        </p:txBody>
      </p:sp>
      <p:pic>
        <p:nvPicPr>
          <p:cNvPr id="4" name="Picture 3" descr="Whole network no labels.png"/>
          <p:cNvPicPr>
            <a:picLocks noChangeAspect="1"/>
          </p:cNvPicPr>
          <p:nvPr/>
        </p:nvPicPr>
        <p:blipFill rotWithShape="1">
          <a:blip r:embed="rId2">
            <a:extLst>
              <a:ext uri="{28A0092B-C50C-407E-A947-70E740481C1C}">
                <a14:useLocalDpi xmlns:a14="http://schemas.microsoft.com/office/drawing/2010/main" val="0"/>
              </a:ext>
            </a:extLst>
          </a:blip>
          <a:srcRect t="16598" b="12894"/>
          <a:stretch/>
        </p:blipFill>
        <p:spPr>
          <a:xfrm>
            <a:off x="329258" y="1600200"/>
            <a:ext cx="4846203" cy="4835408"/>
          </a:xfrm>
          <a:prstGeom prst="rect">
            <a:avLst/>
          </a:prstGeom>
        </p:spPr>
      </p:pic>
    </p:spTree>
    <p:extLst>
      <p:ext uri="{BB962C8B-B14F-4D97-AF65-F5344CB8AC3E}">
        <p14:creationId xmlns:p14="http://schemas.microsoft.com/office/powerpoint/2010/main" val="23949553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25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Q2</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0" dirty="0" smtClean="0"/>
              <a:t>378 + 59</a:t>
            </a:r>
          </a:p>
          <a:p>
            <a:pPr algn="ctr"/>
            <a:r>
              <a:rPr lang="en-US" sz="3600" dirty="0" smtClean="0"/>
              <a:t>Hint- use a quick written method </a:t>
            </a:r>
            <a:endParaRPr lang="en-US" sz="3600" dirty="0"/>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dirty="0" smtClean="0">
              <a:solidFill>
                <a:schemeClr val="bg1"/>
              </a:solidFill>
            </a:endParaRPr>
          </a:p>
          <a:p>
            <a:pPr algn="ctr"/>
            <a:r>
              <a:rPr lang="en-US" sz="4800" dirty="0" smtClean="0">
                <a:solidFill>
                  <a:schemeClr val="bg1"/>
                </a:solidFill>
              </a:rPr>
              <a:t>448</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800" dirty="0" smtClean="0">
                <a:solidFill>
                  <a:schemeClr val="bg1"/>
                </a:solidFill>
              </a:rPr>
              <a:t>447</a:t>
            </a:r>
            <a:endParaRPr lang="en-US" sz="48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4800" dirty="0" smtClean="0">
                <a:solidFill>
                  <a:schemeClr val="bg1"/>
                </a:solidFill>
              </a:rPr>
              <a:t>442</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p>
          <a:p>
            <a:pPr algn="ctr"/>
            <a:endParaRPr lang="en-US" sz="4800" dirty="0">
              <a:solidFill>
                <a:schemeClr val="bg1"/>
              </a:solidFill>
            </a:endParaRPr>
          </a:p>
          <a:p>
            <a:pPr algn="ctr"/>
            <a:r>
              <a:rPr lang="en-US" sz="4800" dirty="0" smtClean="0">
                <a:solidFill>
                  <a:schemeClr val="bg1"/>
                </a:solidFill>
              </a:rPr>
              <a:t>427</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800" dirty="0" smtClean="0">
                <a:solidFill>
                  <a:schemeClr val="bg1"/>
                </a:solidFill>
              </a:rPr>
              <a:t>437</a:t>
            </a:r>
            <a:endParaRPr lang="en-US" sz="4800" dirty="0">
              <a:solidFill>
                <a:schemeClr val="bg1"/>
              </a:solidFill>
            </a:endParaRPr>
          </a:p>
        </p:txBody>
      </p:sp>
    </p:spTree>
    <p:extLst>
      <p:ext uri="{BB962C8B-B14F-4D97-AF65-F5344CB8AC3E}">
        <p14:creationId xmlns:p14="http://schemas.microsoft.com/office/powerpoint/2010/main" val="447358833"/>
      </p:ext>
    </p:extLst>
  </p:cSld>
  <p:clrMapOvr>
    <a:masterClrMapping/>
  </p:clrMapOvr>
  <p:transition spd="slow" advTm="25000">
    <p:push dir="u"/>
    <p:sndAc>
      <p:stSnd>
        <p:snd r:embed="rId2" name="beep-07.wav"/>
      </p:stSnd>
    </p:sndAc>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25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Q3</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0" dirty="0" smtClean="0"/>
              <a:t>208 - 156</a:t>
            </a:r>
          </a:p>
          <a:p>
            <a:pPr algn="ctr"/>
            <a:r>
              <a:rPr lang="en-US" sz="3600" dirty="0" smtClean="0"/>
              <a:t>Hint- use a quick written method </a:t>
            </a:r>
            <a:endParaRPr lang="en-US" sz="3600" dirty="0"/>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dirty="0" smtClean="0">
              <a:solidFill>
                <a:schemeClr val="bg1"/>
              </a:solidFill>
            </a:endParaRPr>
          </a:p>
          <a:p>
            <a:pPr algn="ctr"/>
            <a:r>
              <a:rPr lang="en-US" sz="4800" dirty="0" smtClean="0">
                <a:solidFill>
                  <a:schemeClr val="bg1"/>
                </a:solidFill>
              </a:rPr>
              <a:t>52</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800" dirty="0" smtClean="0">
                <a:solidFill>
                  <a:schemeClr val="bg1"/>
                </a:solidFill>
              </a:rPr>
              <a:t>54</a:t>
            </a:r>
            <a:endParaRPr lang="en-US" sz="48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4800" dirty="0" smtClean="0">
                <a:solidFill>
                  <a:schemeClr val="bg1"/>
                </a:solidFill>
              </a:rPr>
              <a:t>62</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p>
          <a:p>
            <a:pPr algn="ctr"/>
            <a:endParaRPr lang="en-US" sz="4800" dirty="0">
              <a:solidFill>
                <a:schemeClr val="bg1"/>
              </a:solidFill>
            </a:endParaRPr>
          </a:p>
          <a:p>
            <a:pPr algn="ctr"/>
            <a:r>
              <a:rPr lang="en-US" sz="4800" dirty="0" smtClean="0">
                <a:solidFill>
                  <a:schemeClr val="bg1"/>
                </a:solidFill>
              </a:rPr>
              <a:t>61</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800" dirty="0" smtClean="0">
                <a:solidFill>
                  <a:schemeClr val="bg1"/>
                </a:solidFill>
              </a:rPr>
              <a:t>42</a:t>
            </a:r>
            <a:endParaRPr lang="en-US" sz="4800" dirty="0">
              <a:solidFill>
                <a:schemeClr val="bg1"/>
              </a:solidFill>
            </a:endParaRPr>
          </a:p>
        </p:txBody>
      </p:sp>
    </p:spTree>
    <p:extLst>
      <p:ext uri="{BB962C8B-B14F-4D97-AF65-F5344CB8AC3E}">
        <p14:creationId xmlns:p14="http://schemas.microsoft.com/office/powerpoint/2010/main" val="2297889135"/>
      </p:ext>
    </p:extLst>
  </p:cSld>
  <p:clrMapOvr>
    <a:masterClrMapping/>
  </p:clrMapOvr>
  <p:transition spd="slow" advTm="25000">
    <p:push dir="u"/>
    <p:sndAc>
      <p:stSnd>
        <p:snd r:embed="rId2" name="beep-07.wav"/>
      </p:stSnd>
    </p:sndAc>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rPr>
              <a:t>1</a:t>
            </a:r>
            <a:r>
              <a:rPr lang="en-US" sz="3600" dirty="0" smtClean="0">
                <a:solidFill>
                  <a:schemeClr val="bg1"/>
                </a:solidFill>
              </a:rPr>
              <a:t>5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Q4</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500" dirty="0" smtClean="0"/>
              <a:t>3 + 2 X 5</a:t>
            </a:r>
            <a:endParaRPr lang="en-US" sz="4800" dirty="0"/>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dirty="0" smtClean="0">
              <a:solidFill>
                <a:schemeClr val="bg1"/>
              </a:solidFill>
            </a:endParaRPr>
          </a:p>
          <a:p>
            <a:pPr algn="ctr"/>
            <a:r>
              <a:rPr lang="en-US" sz="4800" dirty="0" smtClean="0">
                <a:solidFill>
                  <a:schemeClr val="bg1"/>
                </a:solidFill>
              </a:rPr>
              <a:t>20</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800" dirty="0" smtClean="0">
                <a:solidFill>
                  <a:schemeClr val="bg1"/>
                </a:solidFill>
              </a:rPr>
              <a:t>25</a:t>
            </a:r>
            <a:endParaRPr lang="en-US" sz="48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4800" dirty="0" smtClean="0">
                <a:solidFill>
                  <a:schemeClr val="bg1"/>
                </a:solidFill>
              </a:rPr>
              <a:t>13</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p>
          <a:p>
            <a:pPr algn="ctr"/>
            <a:endParaRPr lang="en-US" sz="4800" dirty="0">
              <a:solidFill>
                <a:schemeClr val="bg1"/>
              </a:solidFill>
            </a:endParaRPr>
          </a:p>
          <a:p>
            <a:pPr algn="ctr"/>
            <a:r>
              <a:rPr lang="en-US" sz="4800" dirty="0" smtClean="0">
                <a:solidFill>
                  <a:schemeClr val="bg1"/>
                </a:solidFill>
              </a:rPr>
              <a:t>7</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800" dirty="0" smtClean="0">
                <a:solidFill>
                  <a:schemeClr val="bg1"/>
                </a:solidFill>
              </a:rPr>
              <a:t>30</a:t>
            </a:r>
            <a:endParaRPr lang="en-US" sz="4800" dirty="0">
              <a:solidFill>
                <a:schemeClr val="bg1"/>
              </a:solidFill>
            </a:endParaRPr>
          </a:p>
        </p:txBody>
      </p:sp>
    </p:spTree>
    <p:extLst>
      <p:ext uri="{BB962C8B-B14F-4D97-AF65-F5344CB8AC3E}">
        <p14:creationId xmlns:p14="http://schemas.microsoft.com/office/powerpoint/2010/main" val="1636988542"/>
      </p:ext>
    </p:extLst>
  </p:cSld>
  <p:clrMapOvr>
    <a:masterClrMapping/>
  </p:clrMapOvr>
  <p:transition spd="slow" advTm="15000">
    <p:push dir="u"/>
    <p:sndAc>
      <p:stSnd>
        <p:snd r:embed="rId2" name="beep-07.wav"/>
      </p:stSnd>
    </p:sndAc>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25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Q5</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500" dirty="0" smtClean="0"/>
              <a:t>4</a:t>
            </a:r>
            <a:r>
              <a:rPr lang="en-US" sz="11500" baseline="30000" dirty="0" smtClean="0"/>
              <a:t>2</a:t>
            </a:r>
            <a:r>
              <a:rPr lang="en-US" sz="11500" dirty="0" smtClean="0"/>
              <a:t>-(2+1)</a:t>
            </a:r>
            <a:r>
              <a:rPr lang="en-US" sz="11500" baseline="30000" dirty="0" smtClean="0"/>
              <a:t>2</a:t>
            </a:r>
            <a:endParaRPr lang="en-US" sz="4800" dirty="0"/>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dirty="0" smtClean="0">
              <a:solidFill>
                <a:schemeClr val="bg1"/>
              </a:solidFill>
            </a:endParaRPr>
          </a:p>
          <a:p>
            <a:pPr algn="ctr"/>
            <a:r>
              <a:rPr lang="en-US" sz="4800" dirty="0" smtClean="0">
                <a:solidFill>
                  <a:schemeClr val="bg1"/>
                </a:solidFill>
              </a:rPr>
              <a:t>6</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800" dirty="0" smtClean="0">
                <a:solidFill>
                  <a:schemeClr val="bg1"/>
                </a:solidFill>
              </a:rPr>
              <a:t>-1</a:t>
            </a:r>
            <a:endParaRPr lang="en-US" sz="48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4800" dirty="0" smtClean="0">
                <a:solidFill>
                  <a:schemeClr val="bg1"/>
                </a:solidFill>
              </a:rPr>
              <a:t>7</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p>
          <a:p>
            <a:pPr algn="ctr"/>
            <a:endParaRPr lang="en-US" sz="4800" dirty="0">
              <a:solidFill>
                <a:schemeClr val="bg1"/>
              </a:solidFill>
            </a:endParaRPr>
          </a:p>
          <a:p>
            <a:pPr algn="ctr"/>
            <a:r>
              <a:rPr lang="en-US" sz="4800" dirty="0" smtClean="0">
                <a:solidFill>
                  <a:schemeClr val="bg1"/>
                </a:solidFill>
              </a:rPr>
              <a:t>2</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800" dirty="0" smtClean="0">
                <a:solidFill>
                  <a:schemeClr val="bg1"/>
                </a:solidFill>
              </a:rPr>
              <a:t>25</a:t>
            </a:r>
            <a:endParaRPr lang="en-US" sz="4800" dirty="0">
              <a:solidFill>
                <a:schemeClr val="bg1"/>
              </a:solidFill>
            </a:endParaRPr>
          </a:p>
        </p:txBody>
      </p:sp>
    </p:spTree>
    <p:extLst>
      <p:ext uri="{BB962C8B-B14F-4D97-AF65-F5344CB8AC3E}">
        <p14:creationId xmlns:p14="http://schemas.microsoft.com/office/powerpoint/2010/main" val="1437527512"/>
      </p:ext>
    </p:extLst>
  </p:cSld>
  <p:clrMapOvr>
    <a:masterClrMapping/>
  </p:clrMapOvr>
  <p:transition spd="slow" advTm="25000">
    <p:push dir="u"/>
    <p:sndAc>
      <p:stSnd>
        <p:snd r:embed="rId2" name="beep-07.wav"/>
      </p:stSnd>
    </p:sndAc>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rPr>
              <a:t>1</a:t>
            </a:r>
            <a:r>
              <a:rPr lang="en-US" sz="3600" dirty="0" smtClean="0">
                <a:solidFill>
                  <a:schemeClr val="bg1"/>
                </a:solidFill>
              </a:rPr>
              <a:t>5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Q6</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500" dirty="0" smtClean="0"/>
              <a:t>3 X 0.8</a:t>
            </a:r>
            <a:endParaRPr lang="en-US" sz="4800" dirty="0"/>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dirty="0" smtClean="0">
              <a:solidFill>
                <a:schemeClr val="bg1"/>
              </a:solidFill>
            </a:endParaRPr>
          </a:p>
          <a:p>
            <a:pPr algn="ctr"/>
            <a:r>
              <a:rPr lang="en-US" sz="4800" dirty="0" smtClean="0">
                <a:solidFill>
                  <a:schemeClr val="bg1"/>
                </a:solidFill>
              </a:rPr>
              <a:t>0.24</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400" dirty="0" smtClean="0">
                <a:solidFill>
                  <a:schemeClr val="bg1"/>
                </a:solidFill>
              </a:rPr>
              <a:t>0.024</a:t>
            </a:r>
            <a:endParaRPr lang="en-US" sz="44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4800" dirty="0" smtClean="0">
                <a:solidFill>
                  <a:schemeClr val="bg1"/>
                </a:solidFill>
              </a:rPr>
              <a:t>24</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p>
          <a:p>
            <a:pPr algn="ctr"/>
            <a:endParaRPr lang="en-US" sz="4800" dirty="0">
              <a:solidFill>
                <a:schemeClr val="bg1"/>
              </a:solidFill>
            </a:endParaRPr>
          </a:p>
          <a:p>
            <a:pPr algn="ctr"/>
            <a:r>
              <a:rPr lang="en-US" sz="4800" dirty="0" smtClean="0">
                <a:solidFill>
                  <a:schemeClr val="bg1"/>
                </a:solidFill>
              </a:rPr>
              <a:t>2.4</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800" dirty="0" smtClean="0">
                <a:solidFill>
                  <a:schemeClr val="bg1"/>
                </a:solidFill>
              </a:rPr>
              <a:t>240</a:t>
            </a:r>
            <a:endParaRPr lang="en-US" sz="4800" dirty="0">
              <a:solidFill>
                <a:schemeClr val="bg1"/>
              </a:solidFill>
            </a:endParaRPr>
          </a:p>
        </p:txBody>
      </p:sp>
    </p:spTree>
    <p:extLst>
      <p:ext uri="{BB962C8B-B14F-4D97-AF65-F5344CB8AC3E}">
        <p14:creationId xmlns:p14="http://schemas.microsoft.com/office/powerpoint/2010/main" val="3739875789"/>
      </p:ext>
    </p:extLst>
  </p:cSld>
  <p:clrMapOvr>
    <a:masterClrMapping/>
  </p:clrMapOvr>
  <p:transition spd="slow" advTm="15000">
    <p:push dir="u"/>
    <p:sndAc>
      <p:stSnd>
        <p:snd r:embed="rId2" name="beep-07.wav"/>
      </p:stSnd>
    </p:sndAc>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rPr>
              <a:t>1</a:t>
            </a:r>
            <a:r>
              <a:rPr lang="en-US" sz="3600" dirty="0" smtClean="0">
                <a:solidFill>
                  <a:schemeClr val="bg1"/>
                </a:solidFill>
              </a:rPr>
              <a:t>5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Q7</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500" dirty="0" smtClean="0"/>
              <a:t>3.6 ÷ 4</a:t>
            </a:r>
            <a:endParaRPr lang="en-US" sz="4800" dirty="0"/>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dirty="0" smtClean="0">
              <a:solidFill>
                <a:schemeClr val="bg1"/>
              </a:solidFill>
            </a:endParaRPr>
          </a:p>
          <a:p>
            <a:pPr algn="ctr"/>
            <a:r>
              <a:rPr lang="en-US" sz="4800" dirty="0" smtClean="0">
                <a:solidFill>
                  <a:schemeClr val="bg1"/>
                </a:solidFill>
              </a:rPr>
              <a:t>0.9</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800" dirty="0" smtClean="0">
                <a:solidFill>
                  <a:schemeClr val="bg1"/>
                </a:solidFill>
              </a:rPr>
              <a:t>9</a:t>
            </a:r>
            <a:endParaRPr lang="en-US" sz="48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4800" dirty="0" smtClean="0">
                <a:solidFill>
                  <a:schemeClr val="bg1"/>
                </a:solidFill>
              </a:rPr>
              <a:t>0.09</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p>
          <a:p>
            <a:pPr algn="ctr"/>
            <a:endParaRPr lang="en-US" sz="4800" dirty="0">
              <a:solidFill>
                <a:schemeClr val="bg1"/>
              </a:solidFill>
            </a:endParaRPr>
          </a:p>
          <a:p>
            <a:pPr algn="ctr"/>
            <a:r>
              <a:rPr lang="en-US" sz="4800" dirty="0" smtClean="0">
                <a:solidFill>
                  <a:schemeClr val="bg1"/>
                </a:solidFill>
              </a:rPr>
              <a:t>90</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800" dirty="0" smtClean="0">
                <a:solidFill>
                  <a:schemeClr val="bg1"/>
                </a:solidFill>
              </a:rPr>
              <a:t>1.8</a:t>
            </a:r>
            <a:endParaRPr lang="en-US" sz="4800" dirty="0">
              <a:solidFill>
                <a:schemeClr val="bg1"/>
              </a:solidFill>
            </a:endParaRPr>
          </a:p>
        </p:txBody>
      </p:sp>
    </p:spTree>
    <p:extLst>
      <p:ext uri="{BB962C8B-B14F-4D97-AF65-F5344CB8AC3E}">
        <p14:creationId xmlns:p14="http://schemas.microsoft.com/office/powerpoint/2010/main" val="1410308594"/>
      </p:ext>
    </p:extLst>
  </p:cSld>
  <p:clrMapOvr>
    <a:masterClrMapping/>
  </p:clrMapOvr>
  <p:transition spd="slow" advTm="15000">
    <p:push dir="u"/>
    <p:sndAc>
      <p:stSnd>
        <p:snd r:embed="rId2" name="beep-07.wav"/>
      </p:stSnd>
    </p:sndAc>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rPr>
              <a:t>1</a:t>
            </a:r>
            <a:r>
              <a:rPr lang="en-US" sz="3600" dirty="0" smtClean="0">
                <a:solidFill>
                  <a:schemeClr val="bg1"/>
                </a:solidFill>
              </a:rPr>
              <a:t>5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Q8</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What is the value of the 3 digit in the number 230 000</a:t>
            </a:r>
            <a:endParaRPr lang="en-US" sz="4000" dirty="0"/>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dirty="0" smtClean="0">
              <a:solidFill>
                <a:schemeClr val="bg1"/>
              </a:solidFill>
            </a:endParaRPr>
          </a:p>
          <a:p>
            <a:pPr algn="ctr"/>
            <a:r>
              <a:rPr lang="en-US" sz="2400" dirty="0" smtClean="0">
                <a:solidFill>
                  <a:schemeClr val="bg1"/>
                </a:solidFill>
              </a:rPr>
              <a:t>3 units</a:t>
            </a:r>
            <a:endParaRPr lang="en-US" sz="24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2400" dirty="0" smtClean="0">
                <a:solidFill>
                  <a:schemeClr val="bg1"/>
                </a:solidFill>
              </a:rPr>
              <a:t>3 thousands</a:t>
            </a:r>
            <a:endParaRPr lang="en-US" sz="24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2400" dirty="0" smtClean="0">
                <a:solidFill>
                  <a:schemeClr val="bg1"/>
                </a:solidFill>
              </a:rPr>
              <a:t>3 millions</a:t>
            </a:r>
            <a:endParaRPr lang="en-US" sz="24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p>
          <a:p>
            <a:pPr algn="ctr"/>
            <a:endParaRPr lang="en-US" sz="4800" dirty="0">
              <a:solidFill>
                <a:schemeClr val="bg1"/>
              </a:solidFill>
            </a:endParaRPr>
          </a:p>
          <a:p>
            <a:pPr algn="ctr"/>
            <a:r>
              <a:rPr lang="en-US" sz="2400" dirty="0" smtClean="0">
                <a:solidFill>
                  <a:schemeClr val="bg1"/>
                </a:solidFill>
              </a:rPr>
              <a:t>3 tens of thousands</a:t>
            </a:r>
            <a:endParaRPr lang="en-US" sz="24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2400" dirty="0" smtClean="0">
                <a:solidFill>
                  <a:schemeClr val="bg1"/>
                </a:solidFill>
              </a:rPr>
              <a:t>3 hundreds</a:t>
            </a:r>
            <a:endParaRPr lang="en-US" sz="2400" dirty="0">
              <a:solidFill>
                <a:schemeClr val="bg1"/>
              </a:solidFill>
            </a:endParaRPr>
          </a:p>
        </p:txBody>
      </p:sp>
    </p:spTree>
    <p:extLst>
      <p:ext uri="{BB962C8B-B14F-4D97-AF65-F5344CB8AC3E}">
        <p14:creationId xmlns:p14="http://schemas.microsoft.com/office/powerpoint/2010/main" val="2059232116"/>
      </p:ext>
    </p:extLst>
  </p:cSld>
  <p:clrMapOvr>
    <a:masterClrMapping/>
  </p:clrMapOvr>
  <p:transition spd="slow" advTm="15000">
    <p:push dir="u"/>
    <p:sndAc>
      <p:stSnd>
        <p:snd r:embed="rId2" name="beep-07.wav"/>
      </p:stSnd>
    </p:sndAc>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rPr>
              <a:t>1</a:t>
            </a:r>
            <a:r>
              <a:rPr lang="en-US" sz="3600" dirty="0" smtClean="0">
                <a:solidFill>
                  <a:schemeClr val="bg1"/>
                </a:solidFill>
              </a:rPr>
              <a:t>5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Q9</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What is the value of the 4 digit in the number 3.074</a:t>
            </a:r>
            <a:endParaRPr lang="en-US" sz="4000" dirty="0"/>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dirty="0" smtClean="0">
              <a:solidFill>
                <a:schemeClr val="bg1"/>
              </a:solidFill>
            </a:endParaRPr>
          </a:p>
          <a:p>
            <a:pPr algn="ctr"/>
            <a:r>
              <a:rPr lang="en-US" sz="2200" dirty="0" smtClean="0">
                <a:solidFill>
                  <a:schemeClr val="bg1"/>
                </a:solidFill>
              </a:rPr>
              <a:t>4 hundredths</a:t>
            </a:r>
            <a:endParaRPr lang="en-US" sz="22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2000" dirty="0">
                <a:solidFill>
                  <a:schemeClr val="bg1"/>
                </a:solidFill>
              </a:rPr>
              <a:t>4</a:t>
            </a:r>
            <a:r>
              <a:rPr lang="en-US" sz="2000" dirty="0" smtClean="0">
                <a:solidFill>
                  <a:schemeClr val="bg1"/>
                </a:solidFill>
              </a:rPr>
              <a:t> thousandths</a:t>
            </a:r>
            <a:endParaRPr lang="en-US" sz="20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2400" dirty="0">
                <a:solidFill>
                  <a:schemeClr val="bg1"/>
                </a:solidFill>
              </a:rPr>
              <a:t>4</a:t>
            </a:r>
            <a:r>
              <a:rPr lang="en-US" sz="2400" dirty="0" smtClean="0">
                <a:solidFill>
                  <a:schemeClr val="bg1"/>
                </a:solidFill>
              </a:rPr>
              <a:t> millionths</a:t>
            </a:r>
            <a:endParaRPr lang="en-US" sz="24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p>
          <a:p>
            <a:pPr algn="ctr"/>
            <a:endParaRPr lang="en-US" sz="4800" dirty="0">
              <a:solidFill>
                <a:schemeClr val="bg1"/>
              </a:solidFill>
            </a:endParaRPr>
          </a:p>
          <a:p>
            <a:pPr algn="ctr"/>
            <a:r>
              <a:rPr lang="en-US" sz="2400" dirty="0">
                <a:solidFill>
                  <a:schemeClr val="bg1"/>
                </a:solidFill>
              </a:rPr>
              <a:t>4</a:t>
            </a:r>
            <a:r>
              <a:rPr lang="en-US" sz="2400" dirty="0" smtClean="0">
                <a:solidFill>
                  <a:schemeClr val="bg1"/>
                </a:solidFill>
              </a:rPr>
              <a:t> tenths</a:t>
            </a:r>
            <a:endParaRPr lang="en-US" sz="24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2400" dirty="0">
                <a:solidFill>
                  <a:schemeClr val="bg1"/>
                </a:solidFill>
              </a:rPr>
              <a:t>4</a:t>
            </a:r>
            <a:r>
              <a:rPr lang="en-US" sz="2400" dirty="0" smtClean="0">
                <a:solidFill>
                  <a:schemeClr val="bg1"/>
                </a:solidFill>
              </a:rPr>
              <a:t> units</a:t>
            </a:r>
            <a:endParaRPr lang="en-US" sz="2400" dirty="0">
              <a:solidFill>
                <a:schemeClr val="bg1"/>
              </a:solidFill>
            </a:endParaRPr>
          </a:p>
        </p:txBody>
      </p:sp>
    </p:spTree>
    <p:extLst>
      <p:ext uri="{BB962C8B-B14F-4D97-AF65-F5344CB8AC3E}">
        <p14:creationId xmlns:p14="http://schemas.microsoft.com/office/powerpoint/2010/main" val="3573639903"/>
      </p:ext>
    </p:extLst>
  </p:cSld>
  <p:clrMapOvr>
    <a:masterClrMapping/>
  </p:clrMapOvr>
  <p:transition spd="slow" advTm="15000">
    <p:push dir="u"/>
    <p:sndAc>
      <p:stSnd>
        <p:snd r:embed="rId2" name="beep-07.wav"/>
      </p:stSnd>
    </p:sndAc>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rPr>
              <a:t>1</a:t>
            </a:r>
            <a:r>
              <a:rPr lang="en-US" sz="3600" dirty="0" smtClean="0">
                <a:solidFill>
                  <a:schemeClr val="bg1"/>
                </a:solidFill>
              </a:rPr>
              <a:t>5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Q10</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800" dirty="0" smtClean="0"/>
              <a:t>3.756 X 100</a:t>
            </a:r>
            <a:endParaRPr lang="en-US" sz="8800" dirty="0"/>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dirty="0" smtClean="0">
              <a:solidFill>
                <a:schemeClr val="bg1"/>
              </a:solidFill>
            </a:endParaRPr>
          </a:p>
          <a:p>
            <a:pPr algn="ctr"/>
            <a:r>
              <a:rPr lang="en-US" sz="4400" dirty="0" smtClean="0">
                <a:solidFill>
                  <a:schemeClr val="bg1"/>
                </a:solidFill>
              </a:rPr>
              <a:t>37.56</a:t>
            </a:r>
            <a:endParaRPr lang="en-US" sz="24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3200" dirty="0" smtClean="0">
                <a:solidFill>
                  <a:schemeClr val="bg1"/>
                </a:solidFill>
              </a:rPr>
              <a:t>3.75600</a:t>
            </a:r>
            <a:endParaRPr lang="en-US" sz="20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4400" dirty="0" smtClean="0">
                <a:solidFill>
                  <a:schemeClr val="bg1"/>
                </a:solidFill>
              </a:rPr>
              <a:t>3756</a:t>
            </a:r>
            <a:endParaRPr lang="en-US" sz="44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p>
          <a:p>
            <a:pPr algn="ctr"/>
            <a:endParaRPr lang="en-US" sz="4800" dirty="0">
              <a:solidFill>
                <a:schemeClr val="bg1"/>
              </a:solidFill>
            </a:endParaRPr>
          </a:p>
          <a:p>
            <a:pPr algn="ctr"/>
            <a:r>
              <a:rPr lang="en-US" sz="4400" dirty="0" smtClean="0">
                <a:solidFill>
                  <a:schemeClr val="bg1"/>
                </a:solidFill>
              </a:rPr>
              <a:t>3700</a:t>
            </a:r>
            <a:endParaRPr lang="en-US" sz="24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400" dirty="0" smtClean="0">
                <a:solidFill>
                  <a:schemeClr val="bg1"/>
                </a:solidFill>
              </a:rPr>
              <a:t>375.6</a:t>
            </a:r>
            <a:endParaRPr lang="en-US" sz="2400" dirty="0">
              <a:solidFill>
                <a:schemeClr val="bg1"/>
              </a:solidFill>
            </a:endParaRPr>
          </a:p>
        </p:txBody>
      </p:sp>
    </p:spTree>
    <p:extLst>
      <p:ext uri="{BB962C8B-B14F-4D97-AF65-F5344CB8AC3E}">
        <p14:creationId xmlns:p14="http://schemas.microsoft.com/office/powerpoint/2010/main" val="605066564"/>
      </p:ext>
    </p:extLst>
  </p:cSld>
  <p:clrMapOvr>
    <a:masterClrMapping/>
  </p:clrMapOvr>
  <p:transition spd="slow" advTm="15000">
    <p:push dir="u"/>
    <p:sndAc>
      <p:stSnd>
        <p:snd r:embed="rId2" name="beep-07.wav"/>
      </p:stSnd>
    </p:sndAc>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rPr>
              <a:t>1</a:t>
            </a:r>
            <a:r>
              <a:rPr lang="en-US" sz="3600" dirty="0" smtClean="0">
                <a:solidFill>
                  <a:schemeClr val="bg1"/>
                </a:solidFill>
              </a:rPr>
              <a:t>5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Q11</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800" dirty="0" smtClean="0"/>
              <a:t>27 ÷ 1000</a:t>
            </a:r>
            <a:endParaRPr lang="en-US" sz="8800" dirty="0"/>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dirty="0" smtClean="0">
              <a:solidFill>
                <a:schemeClr val="bg1"/>
              </a:solidFill>
            </a:endParaRPr>
          </a:p>
          <a:p>
            <a:pPr algn="ctr"/>
            <a:r>
              <a:rPr lang="en-US" sz="4400" dirty="0" smtClean="0">
                <a:solidFill>
                  <a:schemeClr val="bg1"/>
                </a:solidFill>
              </a:rPr>
              <a:t>0.027</a:t>
            </a:r>
            <a:endParaRPr lang="en-US" sz="24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000" dirty="0" smtClean="0">
                <a:solidFill>
                  <a:schemeClr val="bg1"/>
                </a:solidFill>
              </a:rPr>
              <a:t>27000</a:t>
            </a:r>
            <a:endParaRPr lang="en-US" sz="28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4400" dirty="0" smtClean="0">
                <a:solidFill>
                  <a:schemeClr val="bg1"/>
                </a:solidFill>
              </a:rPr>
              <a:t>2.7</a:t>
            </a:r>
            <a:endParaRPr lang="en-US" sz="44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p>
          <a:p>
            <a:pPr algn="ctr"/>
            <a:endParaRPr lang="en-US" sz="4800" dirty="0">
              <a:solidFill>
                <a:schemeClr val="bg1"/>
              </a:solidFill>
            </a:endParaRPr>
          </a:p>
          <a:p>
            <a:pPr algn="ctr"/>
            <a:r>
              <a:rPr lang="en-US" sz="4400" dirty="0" smtClean="0">
                <a:solidFill>
                  <a:schemeClr val="bg1"/>
                </a:solidFill>
              </a:rPr>
              <a:t>0.27</a:t>
            </a:r>
            <a:endParaRPr lang="en-US" sz="24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400" dirty="0" smtClean="0">
                <a:solidFill>
                  <a:schemeClr val="bg1"/>
                </a:solidFill>
              </a:rPr>
              <a:t>27.00</a:t>
            </a:r>
            <a:endParaRPr lang="en-US" sz="2400" dirty="0">
              <a:solidFill>
                <a:schemeClr val="bg1"/>
              </a:solidFill>
            </a:endParaRPr>
          </a:p>
        </p:txBody>
      </p:sp>
    </p:spTree>
    <p:extLst>
      <p:ext uri="{BB962C8B-B14F-4D97-AF65-F5344CB8AC3E}">
        <p14:creationId xmlns:p14="http://schemas.microsoft.com/office/powerpoint/2010/main" val="2245065929"/>
      </p:ext>
    </p:extLst>
  </p:cSld>
  <p:clrMapOvr>
    <a:masterClrMapping/>
  </p:clrMapOvr>
  <p:transition spd="slow" advTm="15000">
    <p:push dir="u"/>
    <p:sndAc>
      <p:stSnd>
        <p:snd r:embed="rId2" name="beep-07.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things in maths are more important than others</a:t>
            </a:r>
            <a:endParaRPr lang="en-US" dirty="0"/>
          </a:p>
        </p:txBody>
      </p:sp>
      <p:sp>
        <p:nvSpPr>
          <p:cNvPr id="3" name="Content Placeholder 2"/>
          <p:cNvSpPr>
            <a:spLocks noGrp="1"/>
          </p:cNvSpPr>
          <p:nvPr>
            <p:ph idx="1"/>
          </p:nvPr>
        </p:nvSpPr>
        <p:spPr>
          <a:xfrm>
            <a:off x="5296370" y="1600200"/>
            <a:ext cx="3390430" cy="4984985"/>
          </a:xfrm>
        </p:spPr>
        <p:txBody>
          <a:bodyPr>
            <a:normAutofit fontScale="70000" lnSpcReduction="20000"/>
          </a:bodyPr>
          <a:lstStyle/>
          <a:p>
            <a:pPr marL="0" indent="0">
              <a:buNone/>
            </a:pPr>
            <a:r>
              <a:rPr lang="en-US" dirty="0" smtClean="0">
                <a:solidFill>
                  <a:srgbClr val="595959"/>
                </a:solidFill>
              </a:rPr>
              <a:t>It is important this learning is in your ‘long-term memory’. This means you can answer questions on these topics very quickly ‘without thinking’. </a:t>
            </a:r>
          </a:p>
          <a:p>
            <a:pPr marL="0" indent="0">
              <a:buNone/>
            </a:pPr>
            <a:endParaRPr lang="en-US" dirty="0">
              <a:solidFill>
                <a:srgbClr val="595959"/>
              </a:solidFill>
            </a:endParaRPr>
          </a:p>
          <a:p>
            <a:pPr marL="0" indent="0">
              <a:buNone/>
            </a:pPr>
            <a:r>
              <a:rPr lang="en-US" dirty="0" smtClean="0">
                <a:solidFill>
                  <a:srgbClr val="595959"/>
                </a:solidFill>
              </a:rPr>
              <a:t>We’re going to do some little assessments so your teacher understands what you can recall quickly from these topics. </a:t>
            </a:r>
          </a:p>
          <a:p>
            <a:pPr marL="0" indent="0">
              <a:buNone/>
            </a:pPr>
            <a:endParaRPr lang="en-US" dirty="0">
              <a:solidFill>
                <a:srgbClr val="595959"/>
              </a:solidFill>
            </a:endParaRPr>
          </a:p>
          <a:p>
            <a:pPr marL="0" indent="0">
              <a:buNone/>
            </a:pPr>
            <a:r>
              <a:rPr lang="en-US" dirty="0" smtClean="0">
                <a:solidFill>
                  <a:srgbClr val="595959"/>
                </a:solidFill>
              </a:rPr>
              <a:t>The results will be useful for  them to plan future lessons to help you improve in your maths.</a:t>
            </a:r>
            <a:endParaRPr lang="en-US" dirty="0">
              <a:solidFill>
                <a:srgbClr val="595959"/>
              </a:solidFill>
            </a:endParaRPr>
          </a:p>
        </p:txBody>
      </p:sp>
      <p:pic>
        <p:nvPicPr>
          <p:cNvPr id="4" name="Picture 3" descr="Whole network no labels.png"/>
          <p:cNvPicPr>
            <a:picLocks noChangeAspect="1"/>
          </p:cNvPicPr>
          <p:nvPr/>
        </p:nvPicPr>
        <p:blipFill rotWithShape="1">
          <a:blip r:embed="rId2">
            <a:extLst>
              <a:ext uri="{28A0092B-C50C-407E-A947-70E740481C1C}">
                <a14:useLocalDpi xmlns:a14="http://schemas.microsoft.com/office/drawing/2010/main" val="0"/>
              </a:ext>
            </a:extLst>
          </a:blip>
          <a:srcRect t="16598" b="12894"/>
          <a:stretch/>
        </p:blipFill>
        <p:spPr>
          <a:xfrm>
            <a:off x="329258" y="1600200"/>
            <a:ext cx="4846203" cy="4835408"/>
          </a:xfrm>
          <a:prstGeom prst="rect">
            <a:avLst/>
          </a:prstGeom>
        </p:spPr>
      </p:pic>
    </p:spTree>
    <p:extLst>
      <p:ext uri="{BB962C8B-B14F-4D97-AF65-F5344CB8AC3E}">
        <p14:creationId xmlns:p14="http://schemas.microsoft.com/office/powerpoint/2010/main" val="26915481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25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Q12</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800" dirty="0" smtClean="0"/>
              <a:t>3.5 + 12.45</a:t>
            </a:r>
          </a:p>
          <a:p>
            <a:pPr algn="ctr"/>
            <a:r>
              <a:rPr lang="en-US" sz="3200" dirty="0"/>
              <a:t>Hint- use a quick written method </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dirty="0" smtClean="0">
              <a:solidFill>
                <a:schemeClr val="bg1"/>
              </a:solidFill>
            </a:endParaRPr>
          </a:p>
          <a:p>
            <a:pPr algn="ctr"/>
            <a:r>
              <a:rPr lang="en-US" sz="4400" dirty="0" smtClean="0">
                <a:solidFill>
                  <a:schemeClr val="bg1"/>
                </a:solidFill>
              </a:rPr>
              <a:t>47.45</a:t>
            </a:r>
            <a:endParaRPr lang="en-US" sz="24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400" dirty="0" smtClean="0">
                <a:solidFill>
                  <a:schemeClr val="bg1"/>
                </a:solidFill>
              </a:rPr>
              <a:t>15.5</a:t>
            </a:r>
            <a:endParaRPr lang="en-US" sz="44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4400" dirty="0" smtClean="0">
                <a:solidFill>
                  <a:schemeClr val="bg1"/>
                </a:solidFill>
              </a:rPr>
              <a:t>15.95</a:t>
            </a:r>
            <a:endParaRPr lang="en-US" sz="44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p>
          <a:p>
            <a:pPr algn="ctr"/>
            <a:endParaRPr lang="en-US" sz="4800" dirty="0">
              <a:solidFill>
                <a:schemeClr val="bg1"/>
              </a:solidFill>
            </a:endParaRPr>
          </a:p>
          <a:p>
            <a:pPr algn="ctr"/>
            <a:r>
              <a:rPr lang="en-US" sz="4400" dirty="0" smtClean="0">
                <a:solidFill>
                  <a:schemeClr val="bg1"/>
                </a:solidFill>
              </a:rPr>
              <a:t>12.8</a:t>
            </a:r>
            <a:endParaRPr lang="en-US" sz="24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400" dirty="0" smtClean="0">
                <a:solidFill>
                  <a:schemeClr val="bg1"/>
                </a:solidFill>
              </a:rPr>
              <a:t>8.95</a:t>
            </a:r>
            <a:endParaRPr lang="en-US" sz="2400" dirty="0">
              <a:solidFill>
                <a:schemeClr val="bg1"/>
              </a:solidFill>
            </a:endParaRPr>
          </a:p>
        </p:txBody>
      </p:sp>
    </p:spTree>
    <p:extLst>
      <p:ext uri="{BB962C8B-B14F-4D97-AF65-F5344CB8AC3E}">
        <p14:creationId xmlns:p14="http://schemas.microsoft.com/office/powerpoint/2010/main" val="842226831"/>
      </p:ext>
    </p:extLst>
  </p:cSld>
  <p:clrMapOvr>
    <a:masterClrMapping/>
  </p:clrMapOvr>
  <p:transition spd="slow" advTm="25000">
    <p:push dir="u"/>
    <p:sndAc>
      <p:stSnd>
        <p:snd r:embed="rId2" name="beep-07.wav"/>
      </p:stSnd>
    </p:sndAc>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25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Q13</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800" dirty="0" smtClean="0"/>
              <a:t>7.3 – 3.46</a:t>
            </a:r>
          </a:p>
          <a:p>
            <a:pPr algn="ctr"/>
            <a:r>
              <a:rPr lang="en-US" sz="3200" dirty="0"/>
              <a:t>Hint- use a quick written method </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dirty="0" smtClean="0">
              <a:solidFill>
                <a:schemeClr val="bg1"/>
              </a:solidFill>
            </a:endParaRPr>
          </a:p>
          <a:p>
            <a:pPr algn="ctr"/>
            <a:r>
              <a:rPr lang="en-US" sz="4400" dirty="0" smtClean="0">
                <a:solidFill>
                  <a:schemeClr val="bg1"/>
                </a:solidFill>
              </a:rPr>
              <a:t>3.94</a:t>
            </a:r>
            <a:endParaRPr lang="en-US" sz="24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400" dirty="0" smtClean="0">
                <a:solidFill>
                  <a:schemeClr val="bg1"/>
                </a:solidFill>
              </a:rPr>
              <a:t>3.8</a:t>
            </a:r>
            <a:endParaRPr lang="en-US" sz="44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4400" dirty="0" smtClean="0">
                <a:solidFill>
                  <a:schemeClr val="bg1"/>
                </a:solidFill>
              </a:rPr>
              <a:t>3.16</a:t>
            </a:r>
            <a:endParaRPr lang="en-US" sz="44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p>
          <a:p>
            <a:pPr algn="ctr"/>
            <a:endParaRPr lang="en-US" sz="4800" dirty="0">
              <a:solidFill>
                <a:schemeClr val="bg1"/>
              </a:solidFill>
            </a:endParaRPr>
          </a:p>
          <a:p>
            <a:pPr algn="ctr"/>
            <a:r>
              <a:rPr lang="en-US" sz="4400" dirty="0" smtClean="0">
                <a:solidFill>
                  <a:schemeClr val="bg1"/>
                </a:solidFill>
              </a:rPr>
              <a:t>3.57</a:t>
            </a:r>
            <a:endParaRPr lang="en-US" sz="24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400" dirty="0" smtClean="0">
                <a:solidFill>
                  <a:schemeClr val="bg1"/>
                </a:solidFill>
              </a:rPr>
              <a:t>3.84</a:t>
            </a:r>
            <a:endParaRPr lang="en-US" sz="2400" dirty="0">
              <a:solidFill>
                <a:schemeClr val="bg1"/>
              </a:solidFill>
            </a:endParaRPr>
          </a:p>
        </p:txBody>
      </p:sp>
    </p:spTree>
    <p:extLst>
      <p:ext uri="{BB962C8B-B14F-4D97-AF65-F5344CB8AC3E}">
        <p14:creationId xmlns:p14="http://schemas.microsoft.com/office/powerpoint/2010/main" val="4219094299"/>
      </p:ext>
    </p:extLst>
  </p:cSld>
  <p:clrMapOvr>
    <a:masterClrMapping/>
  </p:clrMapOvr>
  <p:transition spd="slow" advTm="25000">
    <p:push dir="u"/>
    <p:sndAc>
      <p:stSnd>
        <p:snd r:embed="rId2" name="beep-07.wav"/>
      </p:stSnd>
    </p:sndAc>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10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Q14</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800" dirty="0" smtClean="0"/>
              <a:t>-3 X 5</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dirty="0" smtClean="0">
              <a:solidFill>
                <a:schemeClr val="bg1"/>
              </a:solidFill>
            </a:endParaRPr>
          </a:p>
          <a:p>
            <a:pPr algn="ctr"/>
            <a:r>
              <a:rPr lang="en-US" sz="4400" dirty="0" smtClean="0">
                <a:solidFill>
                  <a:schemeClr val="bg1"/>
                </a:solidFill>
              </a:rPr>
              <a:t>15</a:t>
            </a:r>
            <a:endParaRPr lang="en-US" sz="24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400" dirty="0" smtClean="0">
                <a:solidFill>
                  <a:schemeClr val="bg1"/>
                </a:solidFill>
              </a:rPr>
              <a:t>-15</a:t>
            </a:r>
            <a:endParaRPr lang="en-US" sz="44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4400" dirty="0" smtClean="0">
                <a:solidFill>
                  <a:schemeClr val="bg1"/>
                </a:solidFill>
              </a:rPr>
              <a:t>-5</a:t>
            </a:r>
            <a:endParaRPr lang="en-US" sz="44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p>
          <a:p>
            <a:pPr algn="ctr"/>
            <a:endParaRPr lang="en-US" sz="4800" dirty="0">
              <a:solidFill>
                <a:schemeClr val="bg1"/>
              </a:solidFill>
            </a:endParaRPr>
          </a:p>
          <a:p>
            <a:pPr algn="ctr"/>
            <a:r>
              <a:rPr lang="en-US" sz="4400" dirty="0" smtClean="0">
                <a:solidFill>
                  <a:schemeClr val="bg1"/>
                </a:solidFill>
              </a:rPr>
              <a:t>3</a:t>
            </a:r>
            <a:endParaRPr lang="en-US" sz="24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400" dirty="0" smtClean="0">
                <a:solidFill>
                  <a:schemeClr val="bg1"/>
                </a:solidFill>
              </a:rPr>
              <a:t>-3</a:t>
            </a:r>
            <a:endParaRPr lang="en-US" sz="2400" dirty="0">
              <a:solidFill>
                <a:schemeClr val="bg1"/>
              </a:solidFill>
            </a:endParaRPr>
          </a:p>
        </p:txBody>
      </p:sp>
    </p:spTree>
    <p:extLst>
      <p:ext uri="{BB962C8B-B14F-4D97-AF65-F5344CB8AC3E}">
        <p14:creationId xmlns:p14="http://schemas.microsoft.com/office/powerpoint/2010/main" val="1556038844"/>
      </p:ext>
    </p:extLst>
  </p:cSld>
  <p:clrMapOvr>
    <a:masterClrMapping/>
  </p:clrMapOvr>
  <p:transition spd="slow" advTm="10000">
    <p:push dir="u"/>
    <p:sndAc>
      <p:stSnd>
        <p:snd r:embed="rId2" name="beep-07.wav"/>
      </p:stSnd>
    </p:sndAc>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10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Q15</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800" dirty="0" smtClean="0"/>
              <a:t>-12 ÷ -4</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dirty="0" smtClean="0">
              <a:solidFill>
                <a:schemeClr val="bg1"/>
              </a:solidFill>
            </a:endParaRPr>
          </a:p>
          <a:p>
            <a:pPr algn="ctr"/>
            <a:r>
              <a:rPr lang="en-US" sz="4400" dirty="0" smtClean="0">
                <a:solidFill>
                  <a:schemeClr val="bg1"/>
                </a:solidFill>
              </a:rPr>
              <a:t>3</a:t>
            </a:r>
            <a:endParaRPr lang="en-US" sz="24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dirty="0">
              <a:solidFill>
                <a:schemeClr val="bg1"/>
              </a:solidFill>
            </a:endParaRPr>
          </a:p>
          <a:p>
            <a:pPr algn="ctr"/>
            <a:r>
              <a:rPr lang="en-US" sz="4400" dirty="0" smtClean="0">
                <a:solidFill>
                  <a:schemeClr val="bg1"/>
                </a:solidFill>
              </a:rPr>
              <a:t>-4</a:t>
            </a:r>
            <a:endParaRPr lang="en-US" sz="44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p>
          <a:p>
            <a:pPr algn="ctr"/>
            <a:endParaRPr lang="en-US" sz="4800" dirty="0">
              <a:solidFill>
                <a:schemeClr val="bg1"/>
              </a:solidFill>
            </a:endParaRPr>
          </a:p>
          <a:p>
            <a:pPr algn="ctr"/>
            <a:r>
              <a:rPr lang="en-US" sz="4400" dirty="0" smtClean="0">
                <a:solidFill>
                  <a:schemeClr val="bg1"/>
                </a:solidFill>
              </a:rPr>
              <a:t>-3</a:t>
            </a:r>
            <a:endParaRPr lang="en-US" sz="44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p>
          <a:p>
            <a:pPr algn="ctr"/>
            <a:endParaRPr lang="en-US" sz="4800" dirty="0">
              <a:solidFill>
                <a:schemeClr val="bg1"/>
              </a:solidFill>
            </a:endParaRPr>
          </a:p>
          <a:p>
            <a:pPr algn="ctr"/>
            <a:r>
              <a:rPr lang="en-US" sz="4400" dirty="0" smtClean="0">
                <a:solidFill>
                  <a:schemeClr val="bg1"/>
                </a:solidFill>
              </a:rPr>
              <a:t>6</a:t>
            </a:r>
            <a:endParaRPr lang="en-US" sz="24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dirty="0">
              <a:solidFill>
                <a:schemeClr val="bg1"/>
              </a:solidFill>
            </a:endParaRPr>
          </a:p>
          <a:p>
            <a:pPr algn="ctr"/>
            <a:r>
              <a:rPr lang="en-US" sz="4400" dirty="0" smtClean="0">
                <a:solidFill>
                  <a:schemeClr val="bg1"/>
                </a:solidFill>
              </a:rPr>
              <a:t>4</a:t>
            </a:r>
            <a:endParaRPr lang="en-US" sz="2400" dirty="0">
              <a:solidFill>
                <a:schemeClr val="bg1"/>
              </a:solidFill>
            </a:endParaRPr>
          </a:p>
        </p:txBody>
      </p:sp>
    </p:spTree>
    <p:extLst>
      <p:ext uri="{BB962C8B-B14F-4D97-AF65-F5344CB8AC3E}">
        <p14:creationId xmlns:p14="http://schemas.microsoft.com/office/powerpoint/2010/main" val="184845103"/>
      </p:ext>
    </p:extLst>
  </p:cSld>
  <p:clrMapOvr>
    <a:masterClrMapping/>
  </p:clrMapOvr>
  <p:transition spd="slow" advTm="10000">
    <p:push dir="u"/>
    <p:sndAc>
      <p:stSnd>
        <p:snd r:embed="rId2" name="beep-07.wav"/>
      </p:stSnd>
    </p:sndAc>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15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Q16</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Write this fraction in its lowest terms</a:t>
            </a:r>
          </a:p>
          <a:p>
            <a:pPr algn="ctr"/>
            <a:r>
              <a:rPr lang="en-US" sz="4000" u="sng" dirty="0"/>
              <a:t> </a:t>
            </a:r>
            <a:r>
              <a:rPr lang="en-US" sz="4000" u="sng" dirty="0" smtClean="0"/>
              <a:t>3</a:t>
            </a:r>
          </a:p>
          <a:p>
            <a:pPr algn="ctr"/>
            <a:r>
              <a:rPr lang="en-US" sz="4000" dirty="0" smtClean="0"/>
              <a:t>12</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r>
              <a:rPr lang="en-US" sz="4400" u="sng" dirty="0" smtClean="0">
                <a:solidFill>
                  <a:schemeClr val="bg1"/>
                </a:solidFill>
              </a:rPr>
              <a:t>1.5</a:t>
            </a:r>
          </a:p>
          <a:p>
            <a:pPr algn="ctr"/>
            <a:r>
              <a:rPr lang="en-US" sz="4400" dirty="0">
                <a:solidFill>
                  <a:schemeClr val="bg1"/>
                </a:solidFill>
              </a:rPr>
              <a:t>6</a:t>
            </a:r>
            <a:endParaRPr lang="en-US" sz="24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r>
              <a:rPr lang="en-US" sz="4400" u="sng" dirty="0" smtClean="0">
                <a:solidFill>
                  <a:schemeClr val="bg1"/>
                </a:solidFill>
              </a:rPr>
              <a:t> 6 </a:t>
            </a:r>
          </a:p>
          <a:p>
            <a:pPr algn="ctr"/>
            <a:r>
              <a:rPr lang="en-US" sz="4400" dirty="0" smtClean="0">
                <a:solidFill>
                  <a:schemeClr val="bg1"/>
                </a:solidFill>
              </a:rPr>
              <a:t>24</a:t>
            </a:r>
            <a:endParaRPr lang="en-US" sz="44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endParaRPr lang="en-US" sz="4800" dirty="0">
              <a:solidFill>
                <a:schemeClr val="bg1"/>
              </a:solidFill>
            </a:endParaRPr>
          </a:p>
          <a:p>
            <a:pPr algn="ctr"/>
            <a:r>
              <a:rPr lang="en-US" sz="4400" u="sng" dirty="0" smtClean="0">
                <a:solidFill>
                  <a:schemeClr val="bg1"/>
                </a:solidFill>
              </a:rPr>
              <a:t>3</a:t>
            </a:r>
          </a:p>
          <a:p>
            <a:pPr algn="ctr"/>
            <a:r>
              <a:rPr lang="en-US" sz="4400" dirty="0">
                <a:solidFill>
                  <a:schemeClr val="bg1"/>
                </a:solidFill>
              </a:rPr>
              <a:t>4</a:t>
            </a:r>
            <a:endParaRPr lang="en-US" sz="4400" dirty="0" smtClean="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endParaRPr lang="en-US" sz="4800" dirty="0">
              <a:solidFill>
                <a:schemeClr val="bg1"/>
              </a:solidFill>
            </a:endParaRPr>
          </a:p>
          <a:p>
            <a:pPr algn="ctr"/>
            <a:r>
              <a:rPr lang="en-US" sz="4400" u="sng" dirty="0" smtClean="0">
                <a:solidFill>
                  <a:schemeClr val="bg1"/>
                </a:solidFill>
              </a:rPr>
              <a:t>1</a:t>
            </a:r>
          </a:p>
          <a:p>
            <a:pPr algn="ctr"/>
            <a:r>
              <a:rPr lang="en-US" sz="4400" dirty="0">
                <a:solidFill>
                  <a:schemeClr val="bg1"/>
                </a:solidFill>
              </a:rPr>
              <a:t>4</a:t>
            </a:r>
            <a:endParaRPr lang="en-US" sz="24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r>
              <a:rPr lang="en-US" sz="4400" u="sng" dirty="0" smtClean="0">
                <a:solidFill>
                  <a:schemeClr val="bg1"/>
                </a:solidFill>
              </a:rPr>
              <a:t>1</a:t>
            </a:r>
          </a:p>
          <a:p>
            <a:pPr algn="ctr"/>
            <a:r>
              <a:rPr lang="en-US" sz="4400" dirty="0">
                <a:solidFill>
                  <a:schemeClr val="bg1"/>
                </a:solidFill>
              </a:rPr>
              <a:t>3</a:t>
            </a:r>
          </a:p>
        </p:txBody>
      </p:sp>
    </p:spTree>
    <p:extLst>
      <p:ext uri="{BB962C8B-B14F-4D97-AF65-F5344CB8AC3E}">
        <p14:creationId xmlns:p14="http://schemas.microsoft.com/office/powerpoint/2010/main" val="512270186"/>
      </p:ext>
    </p:extLst>
  </p:cSld>
  <p:clrMapOvr>
    <a:masterClrMapping/>
  </p:clrMapOvr>
  <p:transition spd="slow" advTm="15000">
    <p:push dir="u"/>
    <p:sndAc>
      <p:stSnd>
        <p:snd r:embed="rId2" name="beep-07.wav"/>
      </p:stSnd>
    </p:sndAc>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15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Q17</a:t>
            </a:r>
            <a:endParaRPr lang="en-US" sz="7200" dirty="0">
              <a:solidFill>
                <a:schemeClr val="bg1"/>
              </a:solidFill>
            </a:endParaRPr>
          </a:p>
        </p:txBody>
      </p:sp>
      <p:pic>
        <p:nvPicPr>
          <p:cNvPr id="4" name="Picture 3"/>
          <p:cNvPicPr>
            <a:picLocks noChangeAspect="1"/>
          </p:cNvPicPr>
          <p:nvPr/>
        </p:nvPicPr>
        <p:blipFill>
          <a:blip r:embed="rId4"/>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smtClean="0"/>
              <a:t>Round 12.374 to 1 </a:t>
            </a:r>
            <a:r>
              <a:rPr lang="en-US" sz="4800" dirty="0" err="1" smtClean="0"/>
              <a:t>d.p.</a:t>
            </a:r>
            <a:endParaRPr lang="en-US" sz="4800" dirty="0" smtClean="0"/>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u="sng" dirty="0" smtClean="0">
              <a:solidFill>
                <a:schemeClr val="bg1"/>
              </a:solidFill>
            </a:endParaRPr>
          </a:p>
          <a:p>
            <a:pPr algn="ctr"/>
            <a:r>
              <a:rPr lang="en-US" sz="4800" dirty="0" smtClean="0">
                <a:solidFill>
                  <a:schemeClr val="bg1"/>
                </a:solidFill>
              </a:rPr>
              <a:t>12.0</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u="sng" dirty="0">
              <a:solidFill>
                <a:schemeClr val="bg1"/>
              </a:solidFill>
            </a:endParaRPr>
          </a:p>
          <a:p>
            <a:pPr algn="ctr"/>
            <a:r>
              <a:rPr lang="en-US" sz="4800" dirty="0" smtClean="0">
                <a:solidFill>
                  <a:schemeClr val="bg1"/>
                </a:solidFill>
              </a:rPr>
              <a:t>12.3</a:t>
            </a:r>
            <a:endParaRPr lang="en-US" sz="4400" dirty="0" smtClean="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endParaRPr lang="en-US" sz="4800" dirty="0">
              <a:solidFill>
                <a:schemeClr val="bg1"/>
              </a:solidFill>
            </a:endParaRPr>
          </a:p>
          <a:p>
            <a:pPr algn="ctr"/>
            <a:endParaRPr lang="en-US" sz="4800" u="sng" dirty="0">
              <a:solidFill>
                <a:schemeClr val="bg1"/>
              </a:solidFill>
            </a:endParaRPr>
          </a:p>
          <a:p>
            <a:pPr algn="ctr"/>
            <a:r>
              <a:rPr lang="en-US" sz="4800" dirty="0" smtClean="0">
                <a:solidFill>
                  <a:schemeClr val="bg1"/>
                </a:solidFill>
              </a:rPr>
              <a:t>12</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endParaRPr lang="en-US" sz="4800" dirty="0">
              <a:solidFill>
                <a:schemeClr val="bg1"/>
              </a:solidFill>
            </a:endParaRPr>
          </a:p>
          <a:p>
            <a:pPr algn="ctr"/>
            <a:endParaRPr lang="en-US" sz="4800" dirty="0">
              <a:solidFill>
                <a:schemeClr val="bg1"/>
              </a:solidFill>
            </a:endParaRPr>
          </a:p>
          <a:p>
            <a:pPr algn="ctr"/>
            <a:r>
              <a:rPr lang="en-US" sz="4800" dirty="0" smtClean="0">
                <a:solidFill>
                  <a:schemeClr val="bg1"/>
                </a:solidFill>
              </a:rPr>
              <a:t>12.3</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u="sng" dirty="0">
              <a:solidFill>
                <a:schemeClr val="bg1"/>
              </a:solidFill>
            </a:endParaRPr>
          </a:p>
          <a:p>
            <a:pPr algn="ctr"/>
            <a:r>
              <a:rPr lang="en-US" sz="4800" dirty="0" smtClean="0">
                <a:solidFill>
                  <a:schemeClr val="bg1"/>
                </a:solidFill>
              </a:rPr>
              <a:t>12.4</a:t>
            </a:r>
            <a:endParaRPr lang="en-US" sz="4400" dirty="0" smtClean="0">
              <a:solidFill>
                <a:schemeClr val="bg1"/>
              </a:solidFill>
            </a:endParaRPr>
          </a:p>
        </p:txBody>
      </p:sp>
    </p:spTree>
    <p:extLst>
      <p:ext uri="{BB962C8B-B14F-4D97-AF65-F5344CB8AC3E}">
        <p14:creationId xmlns:p14="http://schemas.microsoft.com/office/powerpoint/2010/main" val="230594333"/>
      </p:ext>
    </p:extLst>
  </p:cSld>
  <p:clrMapOvr>
    <a:masterClrMapping/>
  </p:clrMapOvr>
  <p:transition spd="slow" advTm="15000">
    <p:push dir="u"/>
    <p:sndAc>
      <p:stSnd>
        <p:snd r:embed="rId3" name="beep-07.wav"/>
      </p:stSnd>
    </p:sndAc>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20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Q18</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smtClean="0"/>
              <a:t>If x = 3, what is the value of 3x</a:t>
            </a:r>
            <a:r>
              <a:rPr lang="en-US" sz="5400" baseline="30000" dirty="0" smtClean="0"/>
              <a:t>2 </a:t>
            </a:r>
            <a:r>
              <a:rPr lang="en-US" sz="5400" dirty="0"/>
              <a:t>?</a:t>
            </a:r>
            <a:endParaRPr lang="en-US" sz="5400" dirty="0" smtClean="0"/>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u="sng" dirty="0" smtClean="0">
              <a:solidFill>
                <a:schemeClr val="bg1"/>
              </a:solidFill>
            </a:endParaRPr>
          </a:p>
          <a:p>
            <a:pPr algn="ctr"/>
            <a:r>
              <a:rPr lang="en-US" sz="4800" dirty="0" smtClean="0">
                <a:solidFill>
                  <a:schemeClr val="bg1"/>
                </a:solidFill>
              </a:rPr>
              <a:t>81</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u="sng" dirty="0">
              <a:solidFill>
                <a:schemeClr val="bg1"/>
              </a:solidFill>
            </a:endParaRPr>
          </a:p>
          <a:p>
            <a:pPr algn="ctr"/>
            <a:r>
              <a:rPr lang="en-US" sz="4800" dirty="0" smtClean="0">
                <a:solidFill>
                  <a:schemeClr val="bg1"/>
                </a:solidFill>
              </a:rPr>
              <a:t>18</a:t>
            </a:r>
            <a:endParaRPr lang="en-US" sz="4400" dirty="0" smtClean="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endParaRPr lang="en-US" sz="4800" dirty="0">
              <a:solidFill>
                <a:schemeClr val="bg1"/>
              </a:solidFill>
            </a:endParaRPr>
          </a:p>
          <a:p>
            <a:pPr algn="ctr"/>
            <a:endParaRPr lang="en-US" sz="4800" u="sng" dirty="0">
              <a:solidFill>
                <a:schemeClr val="bg1"/>
              </a:solidFill>
            </a:endParaRPr>
          </a:p>
          <a:p>
            <a:pPr algn="ctr"/>
            <a:r>
              <a:rPr lang="en-US" sz="4800" dirty="0" smtClean="0">
                <a:solidFill>
                  <a:schemeClr val="bg1"/>
                </a:solidFill>
              </a:rPr>
              <a:t>27</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endParaRPr lang="en-US" sz="4800" dirty="0">
              <a:solidFill>
                <a:schemeClr val="bg1"/>
              </a:solidFill>
            </a:endParaRPr>
          </a:p>
          <a:p>
            <a:pPr algn="ctr"/>
            <a:endParaRPr lang="en-US" sz="4800" dirty="0">
              <a:solidFill>
                <a:schemeClr val="bg1"/>
              </a:solidFill>
            </a:endParaRPr>
          </a:p>
          <a:p>
            <a:pPr algn="ctr"/>
            <a:r>
              <a:rPr lang="en-US" sz="4800" dirty="0" smtClean="0">
                <a:solidFill>
                  <a:schemeClr val="bg1"/>
                </a:solidFill>
              </a:rPr>
              <a:t>36</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u="sng" dirty="0">
              <a:solidFill>
                <a:schemeClr val="bg1"/>
              </a:solidFill>
            </a:endParaRPr>
          </a:p>
          <a:p>
            <a:pPr algn="ctr"/>
            <a:r>
              <a:rPr lang="en-US" sz="4800" dirty="0" smtClean="0">
                <a:solidFill>
                  <a:schemeClr val="bg1"/>
                </a:solidFill>
              </a:rPr>
              <a:t>9</a:t>
            </a:r>
            <a:endParaRPr lang="en-US" sz="4400" dirty="0" smtClean="0">
              <a:solidFill>
                <a:schemeClr val="bg1"/>
              </a:solidFill>
            </a:endParaRPr>
          </a:p>
        </p:txBody>
      </p:sp>
    </p:spTree>
    <p:extLst>
      <p:ext uri="{BB962C8B-B14F-4D97-AF65-F5344CB8AC3E}">
        <p14:creationId xmlns:p14="http://schemas.microsoft.com/office/powerpoint/2010/main" val="1977667198"/>
      </p:ext>
    </p:extLst>
  </p:cSld>
  <p:clrMapOvr>
    <a:masterClrMapping/>
  </p:clrMapOvr>
  <p:transition spd="slow" advTm="20000">
    <p:push dir="u"/>
    <p:sndAc>
      <p:stSnd>
        <p:snd r:embed="rId2" name="beep-07.wav"/>
      </p:stSnd>
    </p:sndAc>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15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Q19</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800" dirty="0" smtClean="0"/>
              <a:t>-3 - 5</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u="sng" dirty="0" smtClean="0">
              <a:solidFill>
                <a:schemeClr val="bg1"/>
              </a:solidFill>
            </a:endParaRPr>
          </a:p>
          <a:p>
            <a:pPr algn="ctr"/>
            <a:r>
              <a:rPr lang="en-US" sz="4800" dirty="0" smtClean="0">
                <a:solidFill>
                  <a:schemeClr val="bg1"/>
                </a:solidFill>
              </a:rPr>
              <a:t>8</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u="sng" dirty="0">
              <a:solidFill>
                <a:schemeClr val="bg1"/>
              </a:solidFill>
            </a:endParaRPr>
          </a:p>
          <a:p>
            <a:pPr algn="ctr"/>
            <a:r>
              <a:rPr lang="en-US" sz="4800" dirty="0" smtClean="0">
                <a:solidFill>
                  <a:schemeClr val="bg1"/>
                </a:solidFill>
              </a:rPr>
              <a:t>2</a:t>
            </a:r>
            <a:endParaRPr lang="en-US" sz="4400" dirty="0" smtClean="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endParaRPr lang="en-US" sz="4800" dirty="0">
              <a:solidFill>
                <a:schemeClr val="bg1"/>
              </a:solidFill>
            </a:endParaRPr>
          </a:p>
          <a:p>
            <a:pPr algn="ctr"/>
            <a:endParaRPr lang="en-US" sz="4800" u="sng" dirty="0">
              <a:solidFill>
                <a:schemeClr val="bg1"/>
              </a:solidFill>
            </a:endParaRPr>
          </a:p>
          <a:p>
            <a:pPr algn="ctr"/>
            <a:r>
              <a:rPr lang="en-US" sz="4800" dirty="0" smtClean="0">
                <a:solidFill>
                  <a:schemeClr val="bg1"/>
                </a:solidFill>
              </a:rPr>
              <a:t>-2</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endParaRPr lang="en-US" sz="4800" dirty="0">
              <a:solidFill>
                <a:schemeClr val="bg1"/>
              </a:solidFill>
            </a:endParaRPr>
          </a:p>
          <a:p>
            <a:pPr algn="ctr"/>
            <a:endParaRPr lang="en-US" sz="4800" dirty="0">
              <a:solidFill>
                <a:schemeClr val="bg1"/>
              </a:solidFill>
            </a:endParaRPr>
          </a:p>
          <a:p>
            <a:pPr algn="ctr"/>
            <a:r>
              <a:rPr lang="en-US" sz="4800" dirty="0" smtClean="0">
                <a:solidFill>
                  <a:schemeClr val="bg1"/>
                </a:solidFill>
              </a:rPr>
              <a:t>-8</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u="sng" dirty="0">
              <a:solidFill>
                <a:schemeClr val="bg1"/>
              </a:solidFill>
            </a:endParaRPr>
          </a:p>
          <a:p>
            <a:pPr algn="ctr"/>
            <a:r>
              <a:rPr lang="en-US" sz="4800" dirty="0" smtClean="0">
                <a:solidFill>
                  <a:schemeClr val="bg1"/>
                </a:solidFill>
              </a:rPr>
              <a:t>-15</a:t>
            </a:r>
            <a:endParaRPr lang="en-US" sz="4400" dirty="0" smtClean="0">
              <a:solidFill>
                <a:schemeClr val="bg1"/>
              </a:solidFill>
            </a:endParaRPr>
          </a:p>
        </p:txBody>
      </p:sp>
    </p:spTree>
    <p:extLst>
      <p:ext uri="{BB962C8B-B14F-4D97-AF65-F5344CB8AC3E}">
        <p14:creationId xmlns:p14="http://schemas.microsoft.com/office/powerpoint/2010/main" val="2733429521"/>
      </p:ext>
    </p:extLst>
  </p:cSld>
  <p:clrMapOvr>
    <a:masterClrMapping/>
  </p:clrMapOvr>
  <p:transition spd="slow" advTm="15000">
    <p:push dir="u"/>
    <p:sndAc>
      <p:stSnd>
        <p:snd r:embed="rId2" name="beep-07.wav"/>
      </p:stSnd>
    </p:sndAc>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15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Q20</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800" dirty="0" smtClean="0"/>
              <a:t>5 + -2</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u="sng" dirty="0" smtClean="0">
              <a:solidFill>
                <a:schemeClr val="bg1"/>
              </a:solidFill>
            </a:endParaRPr>
          </a:p>
          <a:p>
            <a:pPr algn="ctr"/>
            <a:r>
              <a:rPr lang="en-US" sz="4800" dirty="0" smtClean="0">
                <a:solidFill>
                  <a:schemeClr val="bg1"/>
                </a:solidFill>
              </a:rPr>
              <a:t>7</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u="sng" dirty="0">
              <a:solidFill>
                <a:schemeClr val="bg1"/>
              </a:solidFill>
            </a:endParaRPr>
          </a:p>
          <a:p>
            <a:pPr algn="ctr"/>
            <a:r>
              <a:rPr lang="en-US" sz="4800" dirty="0" smtClean="0">
                <a:solidFill>
                  <a:schemeClr val="bg1"/>
                </a:solidFill>
              </a:rPr>
              <a:t>3</a:t>
            </a:r>
            <a:endParaRPr lang="en-US" sz="4400" dirty="0" smtClean="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endParaRPr lang="en-US" sz="4800" dirty="0">
              <a:solidFill>
                <a:schemeClr val="bg1"/>
              </a:solidFill>
            </a:endParaRPr>
          </a:p>
          <a:p>
            <a:pPr algn="ctr"/>
            <a:endParaRPr lang="en-US" sz="4800" u="sng" dirty="0">
              <a:solidFill>
                <a:schemeClr val="bg1"/>
              </a:solidFill>
            </a:endParaRPr>
          </a:p>
          <a:p>
            <a:pPr algn="ctr"/>
            <a:r>
              <a:rPr lang="en-US" sz="4800" dirty="0" smtClean="0">
                <a:solidFill>
                  <a:schemeClr val="bg1"/>
                </a:solidFill>
              </a:rPr>
              <a:t>-3</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endParaRPr lang="en-US" sz="4800" dirty="0">
              <a:solidFill>
                <a:schemeClr val="bg1"/>
              </a:solidFill>
            </a:endParaRPr>
          </a:p>
          <a:p>
            <a:pPr algn="ctr"/>
            <a:endParaRPr lang="en-US" sz="4800" dirty="0">
              <a:solidFill>
                <a:schemeClr val="bg1"/>
              </a:solidFill>
            </a:endParaRPr>
          </a:p>
          <a:p>
            <a:pPr algn="ctr"/>
            <a:r>
              <a:rPr lang="en-US" sz="4800" dirty="0" smtClean="0">
                <a:solidFill>
                  <a:schemeClr val="bg1"/>
                </a:solidFill>
              </a:rPr>
              <a:t>-7</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u="sng" dirty="0">
              <a:solidFill>
                <a:schemeClr val="bg1"/>
              </a:solidFill>
            </a:endParaRPr>
          </a:p>
          <a:p>
            <a:pPr algn="ctr"/>
            <a:r>
              <a:rPr lang="en-US" sz="4800" dirty="0" smtClean="0">
                <a:solidFill>
                  <a:schemeClr val="bg1"/>
                </a:solidFill>
              </a:rPr>
              <a:t>-10</a:t>
            </a:r>
            <a:endParaRPr lang="en-US" sz="4400" dirty="0" smtClean="0">
              <a:solidFill>
                <a:schemeClr val="bg1"/>
              </a:solidFill>
            </a:endParaRPr>
          </a:p>
        </p:txBody>
      </p:sp>
    </p:spTree>
    <p:extLst>
      <p:ext uri="{BB962C8B-B14F-4D97-AF65-F5344CB8AC3E}">
        <p14:creationId xmlns:p14="http://schemas.microsoft.com/office/powerpoint/2010/main" val="3643289210"/>
      </p:ext>
    </p:extLst>
  </p:cSld>
  <p:clrMapOvr>
    <a:masterClrMapping/>
  </p:clrMapOvr>
  <p:transition spd="slow" advTm="15000">
    <p:push dir="u"/>
    <p:sndAc>
      <p:stSnd>
        <p:snd r:embed="rId2" name="beep-07.wav"/>
      </p:stSnd>
    </p:sndAc>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15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Q21</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800" dirty="0" smtClean="0"/>
              <a:t>-6 - -4</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u="sng" dirty="0" smtClean="0">
              <a:solidFill>
                <a:schemeClr val="bg1"/>
              </a:solidFill>
            </a:endParaRPr>
          </a:p>
          <a:p>
            <a:pPr algn="ctr"/>
            <a:r>
              <a:rPr lang="en-US" sz="4800" dirty="0" smtClean="0">
                <a:solidFill>
                  <a:schemeClr val="bg1"/>
                </a:solidFill>
              </a:rPr>
              <a:t>-2</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u="sng" dirty="0">
              <a:solidFill>
                <a:schemeClr val="bg1"/>
              </a:solidFill>
            </a:endParaRPr>
          </a:p>
          <a:p>
            <a:pPr algn="ctr"/>
            <a:r>
              <a:rPr lang="en-US" sz="4800" dirty="0" smtClean="0">
                <a:solidFill>
                  <a:schemeClr val="bg1"/>
                </a:solidFill>
              </a:rPr>
              <a:t>10</a:t>
            </a:r>
            <a:endParaRPr lang="en-US" sz="4400" dirty="0" smtClean="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endParaRPr lang="en-US" sz="4800" dirty="0">
              <a:solidFill>
                <a:schemeClr val="bg1"/>
              </a:solidFill>
            </a:endParaRPr>
          </a:p>
          <a:p>
            <a:pPr algn="ctr"/>
            <a:endParaRPr lang="en-US" sz="4800" u="sng" dirty="0">
              <a:solidFill>
                <a:schemeClr val="bg1"/>
              </a:solidFill>
            </a:endParaRPr>
          </a:p>
          <a:p>
            <a:pPr algn="ctr"/>
            <a:r>
              <a:rPr lang="en-US" sz="4800" dirty="0">
                <a:solidFill>
                  <a:schemeClr val="bg1"/>
                </a:solidFill>
              </a:rPr>
              <a:t>2</a:t>
            </a: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endParaRPr lang="en-US" sz="4800" dirty="0">
              <a:solidFill>
                <a:schemeClr val="bg1"/>
              </a:solidFill>
            </a:endParaRPr>
          </a:p>
          <a:p>
            <a:pPr algn="ctr"/>
            <a:endParaRPr lang="en-US" sz="4800" dirty="0">
              <a:solidFill>
                <a:schemeClr val="bg1"/>
              </a:solidFill>
            </a:endParaRPr>
          </a:p>
          <a:p>
            <a:pPr algn="ctr"/>
            <a:r>
              <a:rPr lang="en-US" sz="4800" dirty="0" smtClean="0">
                <a:solidFill>
                  <a:schemeClr val="bg1"/>
                </a:solidFill>
              </a:rPr>
              <a:t>24</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u="sng" dirty="0">
              <a:solidFill>
                <a:schemeClr val="bg1"/>
              </a:solidFill>
            </a:endParaRPr>
          </a:p>
          <a:p>
            <a:pPr algn="ctr"/>
            <a:r>
              <a:rPr lang="en-US" sz="4800" dirty="0" smtClean="0">
                <a:solidFill>
                  <a:schemeClr val="bg1"/>
                </a:solidFill>
              </a:rPr>
              <a:t>-10</a:t>
            </a:r>
            <a:endParaRPr lang="en-US" sz="4400" dirty="0" smtClean="0">
              <a:solidFill>
                <a:schemeClr val="bg1"/>
              </a:solidFill>
            </a:endParaRPr>
          </a:p>
        </p:txBody>
      </p:sp>
    </p:spTree>
    <p:extLst>
      <p:ext uri="{BB962C8B-B14F-4D97-AF65-F5344CB8AC3E}">
        <p14:creationId xmlns:p14="http://schemas.microsoft.com/office/powerpoint/2010/main" val="3940848297"/>
      </p:ext>
    </p:extLst>
  </p:cSld>
  <p:clrMapOvr>
    <a:masterClrMapping/>
  </p:clrMapOvr>
  <p:transition spd="slow" advTm="15000">
    <p:push dir="u"/>
    <p:sndAc>
      <p:stSnd>
        <p:snd r:embed="rId2" name="beep-07.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51118"/>
            <a:ext cx="8666480" cy="1143000"/>
          </a:xfrm>
        </p:spPr>
        <p:txBody>
          <a:bodyPr>
            <a:normAutofit fontScale="90000"/>
          </a:bodyPr>
          <a:lstStyle/>
          <a:p>
            <a:r>
              <a:rPr lang="en-US" dirty="0" smtClean="0">
                <a:solidFill>
                  <a:srgbClr val="000000"/>
                </a:solidFill>
              </a:rPr>
              <a:t>Make a note of your student ID number</a:t>
            </a:r>
            <a:endParaRPr lang="en-US" dirty="0">
              <a:solidFill>
                <a:srgbClr val="000000"/>
              </a:solidFill>
            </a:endParaRPr>
          </a:p>
        </p:txBody>
      </p:sp>
    </p:spTree>
    <p:extLst>
      <p:ext uri="{BB962C8B-B14F-4D97-AF65-F5344CB8AC3E}">
        <p14:creationId xmlns:p14="http://schemas.microsoft.com/office/powerpoint/2010/main" val="380982064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20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Q22</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3200" dirty="0" smtClean="0"/>
              <a:t>What number is shown by the arrow?</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u="sng" dirty="0" smtClean="0">
              <a:solidFill>
                <a:schemeClr val="bg1"/>
              </a:solidFill>
            </a:endParaRPr>
          </a:p>
          <a:p>
            <a:pPr algn="ctr"/>
            <a:r>
              <a:rPr lang="en-US" sz="4800" dirty="0" smtClean="0">
                <a:solidFill>
                  <a:schemeClr val="bg1"/>
                </a:solidFill>
              </a:rPr>
              <a:t>124</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u="sng" dirty="0">
              <a:solidFill>
                <a:schemeClr val="bg1"/>
              </a:solidFill>
            </a:endParaRPr>
          </a:p>
          <a:p>
            <a:pPr algn="ctr"/>
            <a:r>
              <a:rPr lang="en-US" sz="4800" dirty="0" smtClean="0">
                <a:solidFill>
                  <a:schemeClr val="bg1"/>
                </a:solidFill>
              </a:rPr>
              <a:t>135</a:t>
            </a:r>
            <a:endParaRPr lang="en-US" sz="4400" dirty="0" smtClean="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endParaRPr lang="en-US" sz="4800" dirty="0">
              <a:solidFill>
                <a:schemeClr val="bg1"/>
              </a:solidFill>
            </a:endParaRPr>
          </a:p>
          <a:p>
            <a:pPr algn="ctr"/>
            <a:endParaRPr lang="en-US" sz="4800" u="sng" dirty="0">
              <a:solidFill>
                <a:schemeClr val="bg1"/>
              </a:solidFill>
            </a:endParaRPr>
          </a:p>
          <a:p>
            <a:pPr algn="ctr"/>
            <a:r>
              <a:rPr lang="en-US" sz="4400" dirty="0" smtClean="0">
                <a:solidFill>
                  <a:schemeClr val="bg1"/>
                </a:solidFill>
              </a:rPr>
              <a:t>120.3</a:t>
            </a:r>
            <a:endParaRPr lang="en-US" sz="44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endParaRPr lang="en-US" sz="4800" dirty="0">
              <a:solidFill>
                <a:schemeClr val="bg1"/>
              </a:solidFill>
            </a:endParaRPr>
          </a:p>
          <a:p>
            <a:pPr algn="ctr"/>
            <a:endParaRPr lang="en-US" sz="4800" dirty="0">
              <a:solidFill>
                <a:schemeClr val="bg1"/>
              </a:solidFill>
            </a:endParaRPr>
          </a:p>
          <a:p>
            <a:pPr algn="ctr"/>
            <a:r>
              <a:rPr lang="en-US" sz="4800" dirty="0" smtClean="0">
                <a:solidFill>
                  <a:schemeClr val="bg1"/>
                </a:solidFill>
              </a:rPr>
              <a:t>126</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u="sng" dirty="0">
              <a:solidFill>
                <a:schemeClr val="bg1"/>
              </a:solidFill>
            </a:endParaRPr>
          </a:p>
          <a:p>
            <a:pPr algn="ctr"/>
            <a:r>
              <a:rPr lang="en-US" sz="4800" dirty="0" smtClean="0">
                <a:solidFill>
                  <a:schemeClr val="bg1"/>
                </a:solidFill>
              </a:rPr>
              <a:t>132</a:t>
            </a:r>
            <a:endParaRPr lang="en-US" sz="4400" dirty="0" smtClean="0">
              <a:solidFill>
                <a:schemeClr val="bg1"/>
              </a:solidFill>
            </a:endParaRPr>
          </a:p>
        </p:txBody>
      </p:sp>
      <p:pic>
        <p:nvPicPr>
          <p:cNvPr id="3" name="Picture 2"/>
          <p:cNvPicPr>
            <a:picLocks noChangeAspect="1"/>
          </p:cNvPicPr>
          <p:nvPr/>
        </p:nvPicPr>
        <p:blipFill rotWithShape="1">
          <a:blip r:embed="rId4"/>
          <a:srcRect t="11309" r="37563" b="55003"/>
          <a:stretch/>
        </p:blipFill>
        <p:spPr>
          <a:xfrm>
            <a:off x="3095798" y="1808988"/>
            <a:ext cx="5018274" cy="552098"/>
          </a:xfrm>
          <a:prstGeom prst="rect">
            <a:avLst/>
          </a:prstGeom>
        </p:spPr>
      </p:pic>
      <p:sp>
        <p:nvSpPr>
          <p:cNvPr id="9" name="TextBox 8"/>
          <p:cNvSpPr txBox="1"/>
          <p:nvPr/>
        </p:nvSpPr>
        <p:spPr>
          <a:xfrm>
            <a:off x="3327402" y="1380065"/>
            <a:ext cx="677333" cy="461665"/>
          </a:xfrm>
          <a:prstGeom prst="rect">
            <a:avLst/>
          </a:prstGeom>
          <a:noFill/>
        </p:spPr>
        <p:txBody>
          <a:bodyPr wrap="square" rtlCol="0">
            <a:spAutoFit/>
          </a:bodyPr>
          <a:lstStyle/>
          <a:p>
            <a:r>
              <a:rPr lang="en-US" sz="2400" dirty="0" smtClean="0">
                <a:solidFill>
                  <a:schemeClr val="bg1"/>
                </a:solidFill>
              </a:rPr>
              <a:t>100</a:t>
            </a:r>
            <a:endParaRPr lang="en-US" dirty="0">
              <a:solidFill>
                <a:schemeClr val="bg1"/>
              </a:solidFill>
            </a:endParaRPr>
          </a:p>
        </p:txBody>
      </p:sp>
      <p:sp>
        <p:nvSpPr>
          <p:cNvPr id="15" name="TextBox 14"/>
          <p:cNvSpPr txBox="1"/>
          <p:nvPr/>
        </p:nvSpPr>
        <p:spPr>
          <a:xfrm>
            <a:off x="4698059" y="1355788"/>
            <a:ext cx="677333" cy="461665"/>
          </a:xfrm>
          <a:prstGeom prst="rect">
            <a:avLst/>
          </a:prstGeom>
          <a:noFill/>
        </p:spPr>
        <p:txBody>
          <a:bodyPr wrap="square" rtlCol="0">
            <a:spAutoFit/>
          </a:bodyPr>
          <a:lstStyle/>
          <a:p>
            <a:r>
              <a:rPr lang="en-US" sz="2400" dirty="0" smtClean="0">
                <a:solidFill>
                  <a:schemeClr val="bg1"/>
                </a:solidFill>
              </a:rPr>
              <a:t>120</a:t>
            </a:r>
            <a:endParaRPr lang="en-US" dirty="0">
              <a:solidFill>
                <a:schemeClr val="bg1"/>
              </a:solidFill>
            </a:endParaRPr>
          </a:p>
        </p:txBody>
      </p:sp>
      <p:sp>
        <p:nvSpPr>
          <p:cNvPr id="16" name="TextBox 15"/>
          <p:cNvSpPr txBox="1"/>
          <p:nvPr/>
        </p:nvSpPr>
        <p:spPr>
          <a:xfrm>
            <a:off x="6061194" y="1366137"/>
            <a:ext cx="677333" cy="461665"/>
          </a:xfrm>
          <a:prstGeom prst="rect">
            <a:avLst/>
          </a:prstGeom>
          <a:noFill/>
        </p:spPr>
        <p:txBody>
          <a:bodyPr wrap="square" rtlCol="0">
            <a:spAutoFit/>
          </a:bodyPr>
          <a:lstStyle/>
          <a:p>
            <a:r>
              <a:rPr lang="en-US" sz="2400" dirty="0" smtClean="0">
                <a:solidFill>
                  <a:schemeClr val="bg1"/>
                </a:solidFill>
              </a:rPr>
              <a:t>140</a:t>
            </a:r>
            <a:endParaRPr lang="en-US" dirty="0">
              <a:solidFill>
                <a:schemeClr val="bg1"/>
              </a:solidFill>
            </a:endParaRPr>
          </a:p>
        </p:txBody>
      </p:sp>
      <p:sp>
        <p:nvSpPr>
          <p:cNvPr id="17" name="TextBox 16"/>
          <p:cNvSpPr txBox="1"/>
          <p:nvPr/>
        </p:nvSpPr>
        <p:spPr>
          <a:xfrm>
            <a:off x="7436739" y="1374606"/>
            <a:ext cx="677333" cy="461665"/>
          </a:xfrm>
          <a:prstGeom prst="rect">
            <a:avLst/>
          </a:prstGeom>
          <a:noFill/>
        </p:spPr>
        <p:txBody>
          <a:bodyPr wrap="square" rtlCol="0">
            <a:spAutoFit/>
          </a:bodyPr>
          <a:lstStyle/>
          <a:p>
            <a:r>
              <a:rPr lang="en-US" sz="2400" dirty="0" smtClean="0">
                <a:solidFill>
                  <a:schemeClr val="bg1"/>
                </a:solidFill>
              </a:rPr>
              <a:t>160</a:t>
            </a:r>
            <a:endParaRPr lang="en-US" dirty="0">
              <a:solidFill>
                <a:schemeClr val="bg1"/>
              </a:solidFill>
            </a:endParaRPr>
          </a:p>
        </p:txBody>
      </p:sp>
      <p:cxnSp>
        <p:nvCxnSpPr>
          <p:cNvPr id="19" name="Straight Arrow Connector 18"/>
          <p:cNvCxnSpPr/>
          <p:nvPr/>
        </p:nvCxnSpPr>
        <p:spPr>
          <a:xfrm flipV="1">
            <a:off x="5842002" y="2429934"/>
            <a:ext cx="0" cy="643466"/>
          </a:xfrm>
          <a:prstGeom prst="straightConnector1">
            <a:avLst/>
          </a:prstGeom>
          <a:ln w="57150" cmpd="sng">
            <a:solidFill>
              <a:srgbClr val="FFFFFF"/>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4161608"/>
      </p:ext>
    </p:extLst>
  </p:cSld>
  <p:clrMapOvr>
    <a:masterClrMapping/>
  </p:clrMapOvr>
  <p:transition spd="slow" advTm="20000">
    <p:push dir="u"/>
    <p:sndAc>
      <p:stSnd>
        <p:snd r:embed="rId2" name="beep-07.wav"/>
      </p:stSnd>
    </p:sndAc>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15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Q23</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t>Round 0.20546 to 2 significant figures</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u="sng" dirty="0" smtClean="0">
              <a:solidFill>
                <a:schemeClr val="bg1"/>
              </a:solidFill>
            </a:endParaRPr>
          </a:p>
          <a:p>
            <a:pPr algn="ctr"/>
            <a:r>
              <a:rPr lang="en-US" sz="4800" dirty="0" smtClean="0">
                <a:solidFill>
                  <a:schemeClr val="bg1"/>
                </a:solidFill>
              </a:rPr>
              <a:t>0.3</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u="sng" dirty="0">
              <a:solidFill>
                <a:schemeClr val="bg1"/>
              </a:solidFill>
            </a:endParaRPr>
          </a:p>
          <a:p>
            <a:pPr algn="ctr"/>
            <a:r>
              <a:rPr lang="en-US" sz="4800" dirty="0" smtClean="0">
                <a:solidFill>
                  <a:schemeClr val="bg1"/>
                </a:solidFill>
              </a:rPr>
              <a:t>0.20</a:t>
            </a:r>
            <a:endParaRPr lang="en-US" sz="4400" dirty="0" smtClean="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endParaRPr lang="en-US" sz="4800" dirty="0">
              <a:solidFill>
                <a:schemeClr val="bg1"/>
              </a:solidFill>
            </a:endParaRPr>
          </a:p>
          <a:p>
            <a:pPr algn="ctr"/>
            <a:endParaRPr lang="en-US" sz="4800" u="sng" dirty="0">
              <a:solidFill>
                <a:schemeClr val="bg1"/>
              </a:solidFill>
            </a:endParaRPr>
          </a:p>
          <a:p>
            <a:pPr algn="ctr"/>
            <a:r>
              <a:rPr lang="en-US" sz="4800" dirty="0" smtClean="0">
                <a:solidFill>
                  <a:schemeClr val="bg1"/>
                </a:solidFill>
              </a:rPr>
              <a:t>0.2</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endParaRPr lang="en-US" sz="4800" dirty="0">
              <a:solidFill>
                <a:schemeClr val="bg1"/>
              </a:solidFill>
            </a:endParaRPr>
          </a:p>
          <a:p>
            <a:pPr algn="ctr"/>
            <a:endParaRPr lang="en-US" sz="4800" dirty="0">
              <a:solidFill>
                <a:schemeClr val="bg1"/>
              </a:solidFill>
            </a:endParaRPr>
          </a:p>
          <a:p>
            <a:pPr algn="ctr"/>
            <a:r>
              <a:rPr lang="en-US" sz="4800" dirty="0" smtClean="0">
                <a:solidFill>
                  <a:schemeClr val="bg1"/>
                </a:solidFill>
              </a:rPr>
              <a:t>0.21</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u="sng" dirty="0">
              <a:solidFill>
                <a:schemeClr val="bg1"/>
              </a:solidFill>
            </a:endParaRPr>
          </a:p>
          <a:p>
            <a:pPr algn="ctr"/>
            <a:r>
              <a:rPr lang="en-US" sz="4400" dirty="0" smtClean="0">
                <a:solidFill>
                  <a:schemeClr val="bg1"/>
                </a:solidFill>
              </a:rPr>
              <a:t>0.205</a:t>
            </a:r>
          </a:p>
        </p:txBody>
      </p:sp>
    </p:spTree>
    <p:extLst>
      <p:ext uri="{BB962C8B-B14F-4D97-AF65-F5344CB8AC3E}">
        <p14:creationId xmlns:p14="http://schemas.microsoft.com/office/powerpoint/2010/main" val="370239932"/>
      </p:ext>
    </p:extLst>
  </p:cSld>
  <p:clrMapOvr>
    <a:masterClrMapping/>
  </p:clrMapOvr>
  <p:transition spd="slow" advTm="15000">
    <p:push dir="u"/>
    <p:sndAc>
      <p:stSnd>
        <p:snd r:embed="rId2" name="beep-07.wav"/>
      </p:stSnd>
    </p:sndAc>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10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Q24</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2800" dirty="0" smtClean="0"/>
              <a:t>Which is the longest side in this triangle?</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u="sng" dirty="0" smtClean="0">
              <a:solidFill>
                <a:schemeClr val="bg1"/>
              </a:solidFill>
            </a:endParaRPr>
          </a:p>
          <a:p>
            <a:pPr algn="ctr"/>
            <a:r>
              <a:rPr lang="en-US" sz="4800" dirty="0" smtClean="0">
                <a:solidFill>
                  <a:schemeClr val="bg1"/>
                </a:solidFill>
              </a:rPr>
              <a:t>AC</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u="sng" dirty="0">
              <a:solidFill>
                <a:schemeClr val="bg1"/>
              </a:solidFill>
            </a:endParaRPr>
          </a:p>
          <a:p>
            <a:pPr algn="ctr"/>
            <a:r>
              <a:rPr lang="en-US" sz="4800" dirty="0" smtClean="0">
                <a:solidFill>
                  <a:schemeClr val="bg1"/>
                </a:solidFill>
              </a:rPr>
              <a:t>AB</a:t>
            </a:r>
            <a:endParaRPr lang="en-US" sz="4400" dirty="0" smtClean="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endParaRPr lang="en-US" sz="4800" dirty="0">
              <a:solidFill>
                <a:schemeClr val="bg1"/>
              </a:solidFill>
            </a:endParaRPr>
          </a:p>
          <a:p>
            <a:pPr algn="ctr"/>
            <a:endParaRPr lang="en-US" sz="4800" u="sng" dirty="0">
              <a:solidFill>
                <a:schemeClr val="bg1"/>
              </a:solidFill>
            </a:endParaRPr>
          </a:p>
          <a:p>
            <a:pPr algn="ctr"/>
            <a:r>
              <a:rPr lang="en-US" sz="4800" dirty="0" smtClean="0">
                <a:solidFill>
                  <a:schemeClr val="bg1"/>
                </a:solidFill>
              </a:rPr>
              <a:t>A</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endParaRPr lang="en-US" sz="4800" dirty="0">
              <a:solidFill>
                <a:schemeClr val="bg1"/>
              </a:solidFill>
            </a:endParaRPr>
          </a:p>
          <a:p>
            <a:pPr algn="ctr"/>
            <a:endParaRPr lang="en-US" sz="4800" dirty="0">
              <a:solidFill>
                <a:schemeClr val="bg1"/>
              </a:solidFill>
            </a:endParaRPr>
          </a:p>
          <a:p>
            <a:pPr algn="ctr"/>
            <a:r>
              <a:rPr lang="en-US" sz="4800" dirty="0" smtClean="0">
                <a:solidFill>
                  <a:schemeClr val="bg1"/>
                </a:solidFill>
              </a:rPr>
              <a:t>BC</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u="sng" dirty="0">
              <a:solidFill>
                <a:schemeClr val="bg1"/>
              </a:solidFill>
            </a:endParaRPr>
          </a:p>
          <a:p>
            <a:pPr algn="ctr"/>
            <a:r>
              <a:rPr lang="en-US" sz="4400" dirty="0" smtClean="0">
                <a:solidFill>
                  <a:schemeClr val="bg1"/>
                </a:solidFill>
              </a:rPr>
              <a:t>ABC</a:t>
            </a:r>
          </a:p>
        </p:txBody>
      </p:sp>
      <p:sp>
        <p:nvSpPr>
          <p:cNvPr id="3" name="Right Triangle 2"/>
          <p:cNvSpPr/>
          <p:nvPr/>
        </p:nvSpPr>
        <p:spPr>
          <a:xfrm>
            <a:off x="4386384" y="1802403"/>
            <a:ext cx="3272692" cy="898769"/>
          </a:xfrm>
          <a:prstGeom prst="rtTriangle">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961241" y="1494692"/>
            <a:ext cx="425143" cy="523220"/>
          </a:xfrm>
          <a:prstGeom prst="rect">
            <a:avLst/>
          </a:prstGeom>
          <a:noFill/>
        </p:spPr>
        <p:txBody>
          <a:bodyPr wrap="square" rtlCol="0">
            <a:spAutoFit/>
          </a:bodyPr>
          <a:lstStyle/>
          <a:p>
            <a:r>
              <a:rPr lang="en-US" sz="2800" dirty="0" smtClean="0">
                <a:solidFill>
                  <a:srgbClr val="FFFFFF"/>
                </a:solidFill>
              </a:rPr>
              <a:t>A</a:t>
            </a:r>
            <a:endParaRPr lang="en-US" sz="2800" dirty="0">
              <a:solidFill>
                <a:srgbClr val="FFFFFF"/>
              </a:solidFill>
            </a:endParaRPr>
          </a:p>
        </p:txBody>
      </p:sp>
      <p:sp>
        <p:nvSpPr>
          <p:cNvPr id="15" name="TextBox 14"/>
          <p:cNvSpPr txBox="1"/>
          <p:nvPr/>
        </p:nvSpPr>
        <p:spPr>
          <a:xfrm>
            <a:off x="3961241" y="2370015"/>
            <a:ext cx="425143" cy="523220"/>
          </a:xfrm>
          <a:prstGeom prst="rect">
            <a:avLst/>
          </a:prstGeom>
          <a:noFill/>
        </p:spPr>
        <p:txBody>
          <a:bodyPr wrap="square" rtlCol="0">
            <a:spAutoFit/>
          </a:bodyPr>
          <a:lstStyle/>
          <a:p>
            <a:r>
              <a:rPr lang="en-US" sz="2800" dirty="0">
                <a:solidFill>
                  <a:srgbClr val="FFFFFF"/>
                </a:solidFill>
              </a:rPr>
              <a:t>B</a:t>
            </a:r>
          </a:p>
        </p:txBody>
      </p:sp>
      <p:sp>
        <p:nvSpPr>
          <p:cNvPr id="16" name="TextBox 15"/>
          <p:cNvSpPr txBox="1"/>
          <p:nvPr/>
        </p:nvSpPr>
        <p:spPr>
          <a:xfrm>
            <a:off x="7659076" y="2380948"/>
            <a:ext cx="425143" cy="523220"/>
          </a:xfrm>
          <a:prstGeom prst="rect">
            <a:avLst/>
          </a:prstGeom>
          <a:noFill/>
        </p:spPr>
        <p:txBody>
          <a:bodyPr wrap="square" rtlCol="0">
            <a:spAutoFit/>
          </a:bodyPr>
          <a:lstStyle/>
          <a:p>
            <a:r>
              <a:rPr lang="en-US" sz="2800" dirty="0">
                <a:solidFill>
                  <a:srgbClr val="FFFFFF"/>
                </a:solidFill>
              </a:rPr>
              <a:t>C</a:t>
            </a:r>
          </a:p>
        </p:txBody>
      </p:sp>
    </p:spTree>
    <p:extLst>
      <p:ext uri="{BB962C8B-B14F-4D97-AF65-F5344CB8AC3E}">
        <p14:creationId xmlns:p14="http://schemas.microsoft.com/office/powerpoint/2010/main" val="3539002367"/>
      </p:ext>
    </p:extLst>
  </p:cSld>
  <p:clrMapOvr>
    <a:masterClrMapping/>
  </p:clrMapOvr>
  <p:transition spd="slow" advTm="10000">
    <p:push dir="u"/>
    <p:sndAc>
      <p:stSnd>
        <p:snd r:embed="rId2" name="beep-07.wav"/>
      </p:stSnd>
    </p:sndAc>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15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Q25</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2800" dirty="0" smtClean="0"/>
              <a:t>What is the three-letter angle notation for angle x?</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u="sng" dirty="0" smtClean="0">
              <a:solidFill>
                <a:schemeClr val="bg1"/>
              </a:solidFill>
            </a:endParaRPr>
          </a:p>
          <a:p>
            <a:pPr algn="ctr"/>
            <a:r>
              <a:rPr lang="en-US" sz="3600" dirty="0" smtClean="0">
                <a:solidFill>
                  <a:schemeClr val="bg1"/>
                </a:solidFill>
              </a:rPr>
              <a:t>∠ABC</a:t>
            </a:r>
            <a:endParaRPr lang="en-US" sz="36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u="sng" dirty="0">
              <a:solidFill>
                <a:schemeClr val="bg1"/>
              </a:solidFill>
            </a:endParaRPr>
          </a:p>
          <a:p>
            <a:pPr algn="ctr"/>
            <a:r>
              <a:rPr lang="en-US" sz="3600" dirty="0" smtClean="0">
                <a:solidFill>
                  <a:schemeClr val="bg1"/>
                </a:solidFill>
              </a:rPr>
              <a:t>∠BAC</a:t>
            </a:r>
            <a:endParaRPr lang="en-US" sz="36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endParaRPr lang="en-US" sz="4800" dirty="0">
              <a:solidFill>
                <a:schemeClr val="bg1"/>
              </a:solidFill>
            </a:endParaRPr>
          </a:p>
          <a:p>
            <a:pPr algn="ctr"/>
            <a:endParaRPr lang="en-US" sz="4800" u="sng" dirty="0">
              <a:solidFill>
                <a:schemeClr val="bg1"/>
              </a:solidFill>
            </a:endParaRPr>
          </a:p>
          <a:p>
            <a:pPr algn="ctr"/>
            <a:r>
              <a:rPr lang="en-US" sz="3600" dirty="0" smtClean="0">
                <a:solidFill>
                  <a:schemeClr val="bg1"/>
                </a:solidFill>
              </a:rPr>
              <a:t>∠AAA</a:t>
            </a:r>
            <a:endParaRPr lang="en-US" sz="36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endParaRPr lang="en-US" sz="4800" dirty="0">
              <a:solidFill>
                <a:schemeClr val="bg1"/>
              </a:solidFill>
            </a:endParaRPr>
          </a:p>
          <a:p>
            <a:pPr algn="ctr"/>
            <a:endParaRPr lang="en-US" sz="4800" dirty="0">
              <a:solidFill>
                <a:schemeClr val="bg1"/>
              </a:solidFill>
            </a:endParaRPr>
          </a:p>
          <a:p>
            <a:pPr algn="ctr"/>
            <a:r>
              <a:rPr lang="en-US" sz="3600" dirty="0" smtClean="0">
                <a:solidFill>
                  <a:schemeClr val="bg1"/>
                </a:solidFill>
              </a:rPr>
              <a:t>∠CBA</a:t>
            </a:r>
            <a:endParaRPr lang="en-US" sz="36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u="sng" dirty="0">
              <a:solidFill>
                <a:schemeClr val="bg1"/>
              </a:solidFill>
            </a:endParaRPr>
          </a:p>
          <a:p>
            <a:pPr algn="ctr"/>
            <a:r>
              <a:rPr lang="en-US" sz="4400" dirty="0" smtClean="0">
                <a:solidFill>
                  <a:schemeClr val="bg1"/>
                </a:solidFill>
              </a:rPr>
              <a:t>∠</a:t>
            </a:r>
            <a:r>
              <a:rPr lang="en-US" sz="3600" dirty="0" err="1" smtClean="0">
                <a:solidFill>
                  <a:schemeClr val="bg1"/>
                </a:solidFill>
              </a:rPr>
              <a:t>BxC</a:t>
            </a:r>
            <a:endParaRPr lang="en-US" sz="3600" dirty="0">
              <a:solidFill>
                <a:schemeClr val="bg1"/>
              </a:solidFill>
            </a:endParaRPr>
          </a:p>
        </p:txBody>
      </p:sp>
      <p:sp>
        <p:nvSpPr>
          <p:cNvPr id="3" name="Right Triangle 2"/>
          <p:cNvSpPr/>
          <p:nvPr/>
        </p:nvSpPr>
        <p:spPr>
          <a:xfrm>
            <a:off x="4386384" y="1494693"/>
            <a:ext cx="3272692" cy="1206480"/>
          </a:xfrm>
          <a:prstGeom prst="rtTriangle">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961241" y="1233083"/>
            <a:ext cx="425143" cy="523220"/>
          </a:xfrm>
          <a:prstGeom prst="rect">
            <a:avLst/>
          </a:prstGeom>
          <a:noFill/>
        </p:spPr>
        <p:txBody>
          <a:bodyPr wrap="square" rtlCol="0">
            <a:spAutoFit/>
          </a:bodyPr>
          <a:lstStyle/>
          <a:p>
            <a:r>
              <a:rPr lang="en-US" sz="2800" dirty="0" smtClean="0">
                <a:solidFill>
                  <a:srgbClr val="FFFFFF"/>
                </a:solidFill>
              </a:rPr>
              <a:t>A</a:t>
            </a:r>
            <a:endParaRPr lang="en-US" sz="2800" dirty="0">
              <a:solidFill>
                <a:srgbClr val="FFFFFF"/>
              </a:solidFill>
            </a:endParaRPr>
          </a:p>
        </p:txBody>
      </p:sp>
      <p:sp>
        <p:nvSpPr>
          <p:cNvPr id="15" name="TextBox 14"/>
          <p:cNvSpPr txBox="1"/>
          <p:nvPr/>
        </p:nvSpPr>
        <p:spPr>
          <a:xfrm>
            <a:off x="3961241" y="2370015"/>
            <a:ext cx="425143" cy="523220"/>
          </a:xfrm>
          <a:prstGeom prst="rect">
            <a:avLst/>
          </a:prstGeom>
          <a:noFill/>
        </p:spPr>
        <p:txBody>
          <a:bodyPr wrap="square" rtlCol="0">
            <a:spAutoFit/>
          </a:bodyPr>
          <a:lstStyle/>
          <a:p>
            <a:r>
              <a:rPr lang="en-US" sz="2800" dirty="0">
                <a:solidFill>
                  <a:srgbClr val="FFFFFF"/>
                </a:solidFill>
              </a:rPr>
              <a:t>B</a:t>
            </a:r>
          </a:p>
        </p:txBody>
      </p:sp>
      <p:sp>
        <p:nvSpPr>
          <p:cNvPr id="16" name="TextBox 15"/>
          <p:cNvSpPr txBox="1"/>
          <p:nvPr/>
        </p:nvSpPr>
        <p:spPr>
          <a:xfrm>
            <a:off x="7659076" y="2380948"/>
            <a:ext cx="425143" cy="523220"/>
          </a:xfrm>
          <a:prstGeom prst="rect">
            <a:avLst/>
          </a:prstGeom>
          <a:noFill/>
        </p:spPr>
        <p:txBody>
          <a:bodyPr wrap="square" rtlCol="0">
            <a:spAutoFit/>
          </a:bodyPr>
          <a:lstStyle/>
          <a:p>
            <a:r>
              <a:rPr lang="en-US" sz="2800" dirty="0">
                <a:solidFill>
                  <a:srgbClr val="FFFFFF"/>
                </a:solidFill>
              </a:rPr>
              <a:t>C</a:t>
            </a:r>
          </a:p>
        </p:txBody>
      </p:sp>
      <p:sp>
        <p:nvSpPr>
          <p:cNvPr id="19" name="Freeform 18"/>
          <p:cNvSpPr/>
          <p:nvPr/>
        </p:nvSpPr>
        <p:spPr>
          <a:xfrm>
            <a:off x="4386385" y="1660769"/>
            <a:ext cx="400538" cy="244231"/>
          </a:xfrm>
          <a:custGeom>
            <a:avLst/>
            <a:gdLst>
              <a:gd name="connsiteX0" fmla="*/ 0 w 400538"/>
              <a:gd name="connsiteY0" fmla="*/ 244231 h 244231"/>
              <a:gd name="connsiteX1" fmla="*/ 244230 w 400538"/>
              <a:gd name="connsiteY1" fmla="*/ 195385 h 244231"/>
              <a:gd name="connsiteX2" fmla="*/ 400538 w 400538"/>
              <a:gd name="connsiteY2" fmla="*/ 0 h 244231"/>
            </a:gdLst>
            <a:ahLst/>
            <a:cxnLst>
              <a:cxn ang="0">
                <a:pos x="connsiteX0" y="connsiteY0"/>
              </a:cxn>
              <a:cxn ang="0">
                <a:pos x="connsiteX1" y="connsiteY1"/>
              </a:cxn>
              <a:cxn ang="0">
                <a:pos x="connsiteX2" y="connsiteY2"/>
              </a:cxn>
            </a:cxnLst>
            <a:rect l="l" t="t" r="r" b="b"/>
            <a:pathLst>
              <a:path w="400538" h="244231">
                <a:moveTo>
                  <a:pt x="0" y="244231"/>
                </a:moveTo>
                <a:cubicBezTo>
                  <a:pt x="88737" y="240160"/>
                  <a:pt x="177474" y="236090"/>
                  <a:pt x="244230" y="195385"/>
                </a:cubicBezTo>
                <a:cubicBezTo>
                  <a:pt x="310986" y="154680"/>
                  <a:pt x="400538" y="0"/>
                  <a:pt x="400538" y="0"/>
                </a:cubicBezTo>
              </a:path>
            </a:pathLst>
          </a:cu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584120" y="1665633"/>
            <a:ext cx="425143" cy="523220"/>
          </a:xfrm>
          <a:prstGeom prst="rect">
            <a:avLst/>
          </a:prstGeom>
          <a:noFill/>
        </p:spPr>
        <p:txBody>
          <a:bodyPr wrap="square" rtlCol="0">
            <a:spAutoFit/>
          </a:bodyPr>
          <a:lstStyle/>
          <a:p>
            <a:r>
              <a:rPr lang="en-US" sz="2800" dirty="0">
                <a:solidFill>
                  <a:srgbClr val="FFFFFF"/>
                </a:solidFill>
              </a:rPr>
              <a:t>x</a:t>
            </a:r>
          </a:p>
        </p:txBody>
      </p:sp>
    </p:spTree>
    <p:extLst>
      <p:ext uri="{BB962C8B-B14F-4D97-AF65-F5344CB8AC3E}">
        <p14:creationId xmlns:p14="http://schemas.microsoft.com/office/powerpoint/2010/main" val="1246095361"/>
      </p:ext>
    </p:extLst>
  </p:cSld>
  <p:clrMapOvr>
    <a:masterClrMapping/>
  </p:clrMapOvr>
  <p:transition spd="slow" advTm="15000">
    <p:push dir="u"/>
    <p:sndAc>
      <p:stSnd>
        <p:snd r:embed="rId2" name="beep-07.wav"/>
      </p:stSnd>
    </p:sndAc>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2800" dirty="0" smtClean="0"/>
              <a:t>Which letter </a:t>
            </a:r>
          </a:p>
          <a:p>
            <a:r>
              <a:rPr lang="en-US" sz="2800" dirty="0" smtClean="0"/>
              <a:t>is at coordinate </a:t>
            </a:r>
          </a:p>
          <a:p>
            <a:r>
              <a:rPr lang="en-US" sz="2800" dirty="0" smtClean="0"/>
              <a:t>(-2, 3)?</a:t>
            </a:r>
          </a:p>
        </p:txBody>
      </p:sp>
      <p:pic>
        <p:nvPicPr>
          <p:cNvPr id="17" name="Picture 16" descr="GeoGebr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5368" y="592305"/>
            <a:ext cx="3230032" cy="2575040"/>
          </a:xfrm>
          <a:prstGeom prst="rect">
            <a:avLst/>
          </a:prstGeom>
        </p:spPr>
      </p:pic>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15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Q26</a:t>
            </a:r>
            <a:endParaRPr lang="en-US" sz="7200" dirty="0">
              <a:solidFill>
                <a:schemeClr val="bg1"/>
              </a:solidFill>
            </a:endParaRPr>
          </a:p>
        </p:txBody>
      </p:sp>
      <p:pic>
        <p:nvPicPr>
          <p:cNvPr id="4" name="Picture 3"/>
          <p:cNvPicPr>
            <a:picLocks noChangeAspect="1"/>
          </p:cNvPicPr>
          <p:nvPr/>
        </p:nvPicPr>
        <p:blipFill>
          <a:blip r:embed="rId4"/>
          <a:stretch>
            <a:fillRect/>
          </a:stretch>
        </p:blipFill>
        <p:spPr>
          <a:xfrm>
            <a:off x="395112" y="2165585"/>
            <a:ext cx="976489" cy="976489"/>
          </a:xfrm>
          <a:prstGeom prst="rect">
            <a:avLst/>
          </a:prstGeom>
        </p:spPr>
      </p:pic>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u="sng" dirty="0" smtClean="0">
              <a:solidFill>
                <a:schemeClr val="bg1"/>
              </a:solidFill>
            </a:endParaRPr>
          </a:p>
          <a:p>
            <a:pPr algn="ctr"/>
            <a:r>
              <a:rPr lang="en-US" sz="4800" dirty="0" smtClean="0">
                <a:solidFill>
                  <a:schemeClr val="bg1"/>
                </a:solidFill>
              </a:rPr>
              <a:t>A</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u="sng" dirty="0">
              <a:solidFill>
                <a:schemeClr val="bg1"/>
              </a:solidFill>
            </a:endParaRPr>
          </a:p>
          <a:p>
            <a:pPr algn="ctr"/>
            <a:r>
              <a:rPr lang="en-US" sz="4800" dirty="0">
                <a:solidFill>
                  <a:schemeClr val="bg1"/>
                </a:solidFill>
              </a:rPr>
              <a:t>B</a:t>
            </a:r>
            <a:endParaRPr lang="en-US" sz="4400" dirty="0" smtClean="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endParaRPr lang="en-US" sz="4800" dirty="0">
              <a:solidFill>
                <a:schemeClr val="bg1"/>
              </a:solidFill>
            </a:endParaRPr>
          </a:p>
          <a:p>
            <a:pPr algn="ctr"/>
            <a:endParaRPr lang="en-US" sz="4800" u="sng" dirty="0">
              <a:solidFill>
                <a:schemeClr val="bg1"/>
              </a:solidFill>
            </a:endParaRPr>
          </a:p>
          <a:p>
            <a:pPr algn="ctr"/>
            <a:r>
              <a:rPr lang="en-US" sz="4800" dirty="0" smtClean="0">
                <a:solidFill>
                  <a:schemeClr val="bg1"/>
                </a:solidFill>
              </a:rPr>
              <a:t>C</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endParaRPr lang="en-US" sz="4800" dirty="0">
              <a:solidFill>
                <a:schemeClr val="bg1"/>
              </a:solidFill>
            </a:endParaRPr>
          </a:p>
          <a:p>
            <a:pPr algn="ctr"/>
            <a:endParaRPr lang="en-US" sz="4800" dirty="0">
              <a:solidFill>
                <a:schemeClr val="bg1"/>
              </a:solidFill>
            </a:endParaRPr>
          </a:p>
          <a:p>
            <a:pPr algn="ctr"/>
            <a:r>
              <a:rPr lang="en-US" sz="4800" dirty="0">
                <a:solidFill>
                  <a:schemeClr val="bg1"/>
                </a:solidFill>
              </a:rPr>
              <a:t>D</a:t>
            </a: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u="sng" dirty="0">
              <a:solidFill>
                <a:schemeClr val="bg1"/>
              </a:solidFill>
            </a:endParaRPr>
          </a:p>
          <a:p>
            <a:pPr algn="ctr"/>
            <a:r>
              <a:rPr lang="en-US" sz="4400" dirty="0" smtClean="0">
                <a:solidFill>
                  <a:schemeClr val="bg1"/>
                </a:solidFill>
              </a:rPr>
              <a:t>E</a:t>
            </a:r>
          </a:p>
        </p:txBody>
      </p:sp>
      <p:sp>
        <p:nvSpPr>
          <p:cNvPr id="9" name="TextBox 8"/>
          <p:cNvSpPr txBox="1"/>
          <p:nvPr/>
        </p:nvSpPr>
        <p:spPr>
          <a:xfrm>
            <a:off x="6158664" y="602074"/>
            <a:ext cx="425143" cy="523220"/>
          </a:xfrm>
          <a:prstGeom prst="rect">
            <a:avLst/>
          </a:prstGeom>
          <a:noFill/>
        </p:spPr>
        <p:txBody>
          <a:bodyPr wrap="square" rtlCol="0">
            <a:spAutoFit/>
          </a:bodyPr>
          <a:lstStyle/>
          <a:p>
            <a:r>
              <a:rPr lang="en-US" sz="2800" dirty="0" smtClean="0">
                <a:solidFill>
                  <a:schemeClr val="tx2"/>
                </a:solidFill>
              </a:rPr>
              <a:t>A</a:t>
            </a:r>
            <a:endParaRPr lang="en-US" sz="2800" dirty="0">
              <a:solidFill>
                <a:schemeClr val="tx2"/>
              </a:solidFill>
            </a:endParaRPr>
          </a:p>
        </p:txBody>
      </p:sp>
      <p:sp>
        <p:nvSpPr>
          <p:cNvPr id="18" name="TextBox 17"/>
          <p:cNvSpPr txBox="1"/>
          <p:nvPr/>
        </p:nvSpPr>
        <p:spPr>
          <a:xfrm>
            <a:off x="8351533" y="2244606"/>
            <a:ext cx="425143" cy="523220"/>
          </a:xfrm>
          <a:prstGeom prst="rect">
            <a:avLst/>
          </a:prstGeom>
          <a:noFill/>
        </p:spPr>
        <p:txBody>
          <a:bodyPr wrap="square" rtlCol="0">
            <a:spAutoFit/>
          </a:bodyPr>
          <a:lstStyle/>
          <a:p>
            <a:r>
              <a:rPr lang="en-US" sz="2800" dirty="0">
                <a:solidFill>
                  <a:schemeClr val="tx2"/>
                </a:solidFill>
              </a:rPr>
              <a:t>B</a:t>
            </a:r>
          </a:p>
        </p:txBody>
      </p:sp>
      <p:sp>
        <p:nvSpPr>
          <p:cNvPr id="19" name="TextBox 18"/>
          <p:cNvSpPr txBox="1"/>
          <p:nvPr/>
        </p:nvSpPr>
        <p:spPr>
          <a:xfrm>
            <a:off x="5716587" y="2262479"/>
            <a:ext cx="425143" cy="523220"/>
          </a:xfrm>
          <a:prstGeom prst="rect">
            <a:avLst/>
          </a:prstGeom>
          <a:noFill/>
        </p:spPr>
        <p:txBody>
          <a:bodyPr wrap="square" rtlCol="0">
            <a:spAutoFit/>
          </a:bodyPr>
          <a:lstStyle/>
          <a:p>
            <a:r>
              <a:rPr lang="en-US" sz="2800" dirty="0" smtClean="0">
                <a:solidFill>
                  <a:schemeClr val="tx2"/>
                </a:solidFill>
              </a:rPr>
              <a:t>C</a:t>
            </a:r>
            <a:endParaRPr lang="en-US" sz="2800" dirty="0">
              <a:solidFill>
                <a:schemeClr val="tx2"/>
              </a:solidFill>
            </a:endParaRPr>
          </a:p>
        </p:txBody>
      </p:sp>
      <p:sp>
        <p:nvSpPr>
          <p:cNvPr id="20" name="TextBox 19"/>
          <p:cNvSpPr txBox="1"/>
          <p:nvPr/>
        </p:nvSpPr>
        <p:spPr>
          <a:xfrm>
            <a:off x="7904386" y="602074"/>
            <a:ext cx="425143" cy="523220"/>
          </a:xfrm>
          <a:prstGeom prst="rect">
            <a:avLst/>
          </a:prstGeom>
          <a:noFill/>
        </p:spPr>
        <p:txBody>
          <a:bodyPr wrap="square" rtlCol="0">
            <a:spAutoFit/>
          </a:bodyPr>
          <a:lstStyle/>
          <a:p>
            <a:r>
              <a:rPr lang="en-US" sz="2800" dirty="0">
                <a:solidFill>
                  <a:schemeClr val="tx2"/>
                </a:solidFill>
              </a:rPr>
              <a:t>D</a:t>
            </a:r>
          </a:p>
        </p:txBody>
      </p:sp>
      <p:sp>
        <p:nvSpPr>
          <p:cNvPr id="21" name="TextBox 20"/>
          <p:cNvSpPr txBox="1"/>
          <p:nvPr/>
        </p:nvSpPr>
        <p:spPr>
          <a:xfrm>
            <a:off x="5738505" y="932274"/>
            <a:ext cx="425143" cy="523220"/>
          </a:xfrm>
          <a:prstGeom prst="rect">
            <a:avLst/>
          </a:prstGeom>
          <a:noFill/>
        </p:spPr>
        <p:txBody>
          <a:bodyPr wrap="square" rtlCol="0">
            <a:spAutoFit/>
          </a:bodyPr>
          <a:lstStyle/>
          <a:p>
            <a:r>
              <a:rPr lang="en-US" sz="2800" dirty="0" smtClean="0">
                <a:solidFill>
                  <a:schemeClr val="tx2"/>
                </a:solidFill>
              </a:rPr>
              <a:t>E</a:t>
            </a:r>
            <a:endParaRPr lang="en-US" sz="2800" dirty="0">
              <a:solidFill>
                <a:schemeClr val="tx2"/>
              </a:solidFill>
            </a:endParaRPr>
          </a:p>
        </p:txBody>
      </p:sp>
    </p:spTree>
    <p:extLst>
      <p:ext uri="{BB962C8B-B14F-4D97-AF65-F5344CB8AC3E}">
        <p14:creationId xmlns:p14="http://schemas.microsoft.com/office/powerpoint/2010/main" val="480810831"/>
      </p:ext>
    </p:extLst>
  </p:cSld>
  <p:clrMapOvr>
    <a:masterClrMapping/>
  </p:clrMapOvr>
  <p:transition spd="slow" advTm="15000">
    <p:push dir="u"/>
    <p:sndAc>
      <p:stSnd>
        <p:snd r:embed="rId2" name="beep-07.wav"/>
      </p:stSnd>
    </p:sndAc>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10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Q27</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smtClean="0"/>
              <a:t>What is the value of 3</a:t>
            </a:r>
            <a:r>
              <a:rPr lang="en-US" sz="5400" baseline="30000" dirty="0" smtClean="0"/>
              <a:t>2</a:t>
            </a:r>
            <a:r>
              <a:rPr lang="en-US" sz="5400" dirty="0" smtClean="0"/>
              <a:t>?</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u="sng" dirty="0" smtClean="0">
              <a:solidFill>
                <a:schemeClr val="bg1"/>
              </a:solidFill>
            </a:endParaRPr>
          </a:p>
          <a:p>
            <a:pPr algn="ctr"/>
            <a:r>
              <a:rPr lang="en-US" sz="4800" dirty="0" smtClean="0">
                <a:solidFill>
                  <a:schemeClr val="bg1"/>
                </a:solidFill>
              </a:rPr>
              <a:t>9</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u="sng" dirty="0">
              <a:solidFill>
                <a:schemeClr val="bg1"/>
              </a:solidFill>
            </a:endParaRPr>
          </a:p>
          <a:p>
            <a:pPr algn="ctr"/>
            <a:r>
              <a:rPr lang="en-US" sz="4800" dirty="0" smtClean="0">
                <a:solidFill>
                  <a:schemeClr val="bg1"/>
                </a:solidFill>
              </a:rPr>
              <a:t>27</a:t>
            </a:r>
            <a:endParaRPr lang="en-US" sz="4400" dirty="0" smtClean="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endParaRPr lang="en-US" sz="4800" dirty="0">
              <a:solidFill>
                <a:schemeClr val="bg1"/>
              </a:solidFill>
            </a:endParaRPr>
          </a:p>
          <a:p>
            <a:pPr algn="ctr"/>
            <a:endParaRPr lang="en-US" sz="4800" u="sng" dirty="0">
              <a:solidFill>
                <a:schemeClr val="bg1"/>
              </a:solidFill>
            </a:endParaRPr>
          </a:p>
          <a:p>
            <a:pPr algn="ctr"/>
            <a:r>
              <a:rPr lang="en-US" sz="4800" dirty="0" smtClean="0">
                <a:solidFill>
                  <a:schemeClr val="bg1"/>
                </a:solidFill>
              </a:rPr>
              <a:t>3</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endParaRPr lang="en-US" sz="4800" dirty="0">
              <a:solidFill>
                <a:schemeClr val="bg1"/>
              </a:solidFill>
            </a:endParaRPr>
          </a:p>
          <a:p>
            <a:pPr algn="ctr"/>
            <a:endParaRPr lang="en-US" sz="4800" dirty="0">
              <a:solidFill>
                <a:schemeClr val="bg1"/>
              </a:solidFill>
            </a:endParaRPr>
          </a:p>
          <a:p>
            <a:pPr algn="ctr"/>
            <a:r>
              <a:rPr lang="en-US" sz="4800" dirty="0" smtClean="0">
                <a:solidFill>
                  <a:schemeClr val="bg1"/>
                </a:solidFill>
              </a:rPr>
              <a:t>6</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u="sng" dirty="0">
              <a:solidFill>
                <a:schemeClr val="bg1"/>
              </a:solidFill>
            </a:endParaRPr>
          </a:p>
          <a:p>
            <a:pPr algn="ctr"/>
            <a:r>
              <a:rPr lang="en-US" sz="4800" dirty="0">
                <a:solidFill>
                  <a:schemeClr val="bg1"/>
                </a:solidFill>
              </a:rPr>
              <a:t>3</a:t>
            </a:r>
            <a:r>
              <a:rPr lang="en-US" sz="4800" dirty="0" smtClean="0">
                <a:solidFill>
                  <a:schemeClr val="bg1"/>
                </a:solidFill>
              </a:rPr>
              <a:t>2</a:t>
            </a:r>
          </a:p>
        </p:txBody>
      </p:sp>
    </p:spTree>
    <p:extLst>
      <p:ext uri="{BB962C8B-B14F-4D97-AF65-F5344CB8AC3E}">
        <p14:creationId xmlns:p14="http://schemas.microsoft.com/office/powerpoint/2010/main" val="1938633049"/>
      </p:ext>
    </p:extLst>
  </p:cSld>
  <p:clrMapOvr>
    <a:masterClrMapping/>
  </p:clrMapOvr>
  <p:transition spd="slow" advTm="10000">
    <p:push dir="u"/>
    <p:sndAc>
      <p:stSnd>
        <p:snd r:embed="rId2" name="beep-07.wav"/>
      </p:stSnd>
    </p:sndAc>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15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Q28</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smtClean="0"/>
              <a:t>What is the value of 2</a:t>
            </a:r>
            <a:r>
              <a:rPr lang="en-US" sz="5400" baseline="30000" dirty="0" smtClean="0"/>
              <a:t>3</a:t>
            </a:r>
            <a:r>
              <a:rPr lang="en-US" sz="5400" dirty="0" smtClean="0"/>
              <a:t>?</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u="sng" dirty="0" smtClean="0">
              <a:solidFill>
                <a:schemeClr val="bg1"/>
              </a:solidFill>
            </a:endParaRPr>
          </a:p>
          <a:p>
            <a:pPr algn="ctr"/>
            <a:r>
              <a:rPr lang="en-US" sz="4800" dirty="0" smtClean="0">
                <a:solidFill>
                  <a:schemeClr val="bg1"/>
                </a:solidFill>
              </a:rPr>
              <a:t>23</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u="sng" dirty="0">
              <a:solidFill>
                <a:schemeClr val="bg1"/>
              </a:solidFill>
            </a:endParaRPr>
          </a:p>
          <a:p>
            <a:pPr algn="ctr"/>
            <a:r>
              <a:rPr lang="en-US" sz="4800" dirty="0" smtClean="0">
                <a:solidFill>
                  <a:schemeClr val="bg1"/>
                </a:solidFill>
              </a:rPr>
              <a:t>9</a:t>
            </a:r>
            <a:endParaRPr lang="en-US" sz="4400" dirty="0" smtClean="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endParaRPr lang="en-US" sz="4800" dirty="0">
              <a:solidFill>
                <a:schemeClr val="bg1"/>
              </a:solidFill>
            </a:endParaRPr>
          </a:p>
          <a:p>
            <a:pPr algn="ctr"/>
            <a:endParaRPr lang="en-US" sz="4800" u="sng" dirty="0">
              <a:solidFill>
                <a:schemeClr val="bg1"/>
              </a:solidFill>
            </a:endParaRPr>
          </a:p>
          <a:p>
            <a:pPr algn="ctr"/>
            <a:r>
              <a:rPr lang="en-US" sz="4800" dirty="0" smtClean="0">
                <a:solidFill>
                  <a:schemeClr val="bg1"/>
                </a:solidFill>
              </a:rPr>
              <a:t>12</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endParaRPr lang="en-US" sz="4800" dirty="0">
              <a:solidFill>
                <a:schemeClr val="bg1"/>
              </a:solidFill>
            </a:endParaRPr>
          </a:p>
          <a:p>
            <a:pPr algn="ctr"/>
            <a:endParaRPr lang="en-US" sz="4800" dirty="0">
              <a:solidFill>
                <a:schemeClr val="bg1"/>
              </a:solidFill>
            </a:endParaRPr>
          </a:p>
          <a:p>
            <a:pPr algn="ctr"/>
            <a:r>
              <a:rPr lang="en-US" sz="4800" dirty="0" smtClean="0">
                <a:solidFill>
                  <a:schemeClr val="bg1"/>
                </a:solidFill>
              </a:rPr>
              <a:t>6</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u="sng" dirty="0">
              <a:solidFill>
                <a:schemeClr val="bg1"/>
              </a:solidFill>
            </a:endParaRPr>
          </a:p>
          <a:p>
            <a:pPr algn="ctr"/>
            <a:r>
              <a:rPr lang="en-US" sz="4800" dirty="0" smtClean="0">
                <a:solidFill>
                  <a:schemeClr val="bg1"/>
                </a:solidFill>
              </a:rPr>
              <a:t>8</a:t>
            </a:r>
          </a:p>
        </p:txBody>
      </p:sp>
    </p:spTree>
    <p:extLst>
      <p:ext uri="{BB962C8B-B14F-4D97-AF65-F5344CB8AC3E}">
        <p14:creationId xmlns:p14="http://schemas.microsoft.com/office/powerpoint/2010/main" val="509708076"/>
      </p:ext>
    </p:extLst>
  </p:cSld>
  <p:clrMapOvr>
    <a:masterClrMapping/>
  </p:clrMapOvr>
  <p:transition spd="slow" advTm="15000">
    <p:push dir="u"/>
    <p:sndAc>
      <p:stSnd>
        <p:snd r:embed="rId2" name="beep-07.wav"/>
      </p:stSnd>
    </p:sndAc>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20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Q29</a:t>
            </a:r>
            <a:endParaRPr lang="en-US" sz="7200" dirty="0">
              <a:solidFill>
                <a:schemeClr val="bg1"/>
              </a:solidFill>
            </a:endParaRPr>
          </a:p>
        </p:txBody>
      </p:sp>
      <p:pic>
        <p:nvPicPr>
          <p:cNvPr id="4" name="Picture 3"/>
          <p:cNvPicPr>
            <a:picLocks noChangeAspect="1"/>
          </p:cNvPicPr>
          <p:nvPr/>
        </p:nvPicPr>
        <p:blipFill>
          <a:blip r:embed="rId4"/>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Which fraction is equivalent to</a:t>
            </a:r>
          </a:p>
          <a:p>
            <a:pPr algn="ctr"/>
            <a:r>
              <a:rPr lang="en-US" sz="3600" u="sng" dirty="0" smtClean="0"/>
              <a:t> 3</a:t>
            </a:r>
          </a:p>
          <a:p>
            <a:pPr algn="ctr"/>
            <a:r>
              <a:rPr lang="en-US" sz="3600" dirty="0" smtClean="0"/>
              <a:t>5</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r>
              <a:rPr lang="en-US" sz="4400" u="sng" dirty="0" smtClean="0">
                <a:solidFill>
                  <a:schemeClr val="bg1"/>
                </a:solidFill>
              </a:rPr>
              <a:t>3</a:t>
            </a:r>
          </a:p>
          <a:p>
            <a:pPr algn="ctr"/>
            <a:r>
              <a:rPr lang="en-US" sz="4400" dirty="0" smtClean="0">
                <a:solidFill>
                  <a:schemeClr val="bg1"/>
                </a:solidFill>
              </a:rPr>
              <a:t>10</a:t>
            </a:r>
            <a:endParaRPr lang="en-US" sz="24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r>
              <a:rPr lang="en-US" sz="4400" u="sng" dirty="0" smtClean="0">
                <a:solidFill>
                  <a:schemeClr val="bg1"/>
                </a:solidFill>
              </a:rPr>
              <a:t> 6 </a:t>
            </a:r>
          </a:p>
          <a:p>
            <a:pPr algn="ctr"/>
            <a:r>
              <a:rPr lang="en-US" sz="4400" dirty="0" smtClean="0">
                <a:solidFill>
                  <a:schemeClr val="bg1"/>
                </a:solidFill>
              </a:rPr>
              <a:t>15</a:t>
            </a:r>
            <a:endParaRPr lang="en-US" sz="44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endParaRPr lang="en-US" sz="4800" dirty="0">
              <a:solidFill>
                <a:schemeClr val="bg1"/>
              </a:solidFill>
            </a:endParaRPr>
          </a:p>
          <a:p>
            <a:pPr algn="ctr"/>
            <a:r>
              <a:rPr lang="en-US" sz="4400" u="sng" dirty="0" smtClean="0">
                <a:solidFill>
                  <a:schemeClr val="bg1"/>
                </a:solidFill>
              </a:rPr>
              <a:t>9</a:t>
            </a:r>
          </a:p>
          <a:p>
            <a:pPr algn="ctr"/>
            <a:r>
              <a:rPr lang="en-US" sz="4400" dirty="0" smtClean="0">
                <a:solidFill>
                  <a:schemeClr val="bg1"/>
                </a:solidFill>
              </a:rPr>
              <a:t>12</a:t>
            </a: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endParaRPr lang="en-US" sz="4800" dirty="0">
              <a:solidFill>
                <a:schemeClr val="bg1"/>
              </a:solidFill>
            </a:endParaRPr>
          </a:p>
          <a:p>
            <a:pPr algn="ctr"/>
            <a:r>
              <a:rPr lang="en-US" sz="4400" u="sng" dirty="0" smtClean="0">
                <a:solidFill>
                  <a:schemeClr val="bg1"/>
                </a:solidFill>
              </a:rPr>
              <a:t>12</a:t>
            </a:r>
          </a:p>
          <a:p>
            <a:pPr algn="ctr"/>
            <a:r>
              <a:rPr lang="en-US" sz="4400" dirty="0" smtClean="0">
                <a:solidFill>
                  <a:schemeClr val="bg1"/>
                </a:solidFill>
              </a:rPr>
              <a:t>20</a:t>
            </a:r>
            <a:endParaRPr lang="en-US" sz="24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r>
              <a:rPr lang="en-US" sz="4400" u="sng" dirty="0" smtClean="0">
                <a:solidFill>
                  <a:schemeClr val="bg1"/>
                </a:solidFill>
              </a:rPr>
              <a:t>30</a:t>
            </a:r>
          </a:p>
          <a:p>
            <a:pPr algn="ctr"/>
            <a:r>
              <a:rPr lang="en-US" sz="4400" dirty="0" smtClean="0">
                <a:solidFill>
                  <a:schemeClr val="bg1"/>
                </a:solidFill>
              </a:rPr>
              <a:t>40</a:t>
            </a:r>
            <a:endParaRPr lang="en-US" sz="4400" dirty="0">
              <a:solidFill>
                <a:schemeClr val="bg1"/>
              </a:solidFill>
            </a:endParaRPr>
          </a:p>
        </p:txBody>
      </p:sp>
      <p:sp>
        <p:nvSpPr>
          <p:cNvPr id="3" name="TextBox 2"/>
          <p:cNvSpPr txBox="1"/>
          <p:nvPr/>
        </p:nvSpPr>
        <p:spPr>
          <a:xfrm>
            <a:off x="6383867" y="1738938"/>
            <a:ext cx="516467" cy="646331"/>
          </a:xfrm>
          <a:prstGeom prst="rect">
            <a:avLst/>
          </a:prstGeom>
          <a:noFill/>
        </p:spPr>
        <p:txBody>
          <a:bodyPr wrap="square" rtlCol="0">
            <a:spAutoFit/>
          </a:bodyPr>
          <a:lstStyle/>
          <a:p>
            <a:r>
              <a:rPr lang="en-US" sz="3600" dirty="0" smtClean="0">
                <a:solidFill>
                  <a:schemeClr val="bg1"/>
                </a:solidFill>
              </a:rPr>
              <a:t>?</a:t>
            </a:r>
          </a:p>
        </p:txBody>
      </p:sp>
    </p:spTree>
    <p:extLst>
      <p:ext uri="{BB962C8B-B14F-4D97-AF65-F5344CB8AC3E}">
        <p14:creationId xmlns:p14="http://schemas.microsoft.com/office/powerpoint/2010/main" val="1361508334"/>
      </p:ext>
    </p:extLst>
  </p:cSld>
  <p:clrMapOvr>
    <a:masterClrMapping/>
  </p:clrMapOvr>
  <p:transition spd="slow" advTm="20000">
    <p:push dir="u"/>
    <p:sndAc>
      <p:stSnd>
        <p:snd r:embed="rId3" name="beep-07.wav"/>
      </p:stSnd>
    </p:sndAc>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20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Q30</a:t>
            </a:r>
            <a:endParaRPr lang="en-US" sz="7200" dirty="0">
              <a:solidFill>
                <a:schemeClr val="bg1"/>
              </a:solidFill>
            </a:endParaRPr>
          </a:p>
        </p:txBody>
      </p:sp>
      <p:pic>
        <p:nvPicPr>
          <p:cNvPr id="4" name="Picture 3"/>
          <p:cNvPicPr>
            <a:picLocks noChangeAspect="1"/>
          </p:cNvPicPr>
          <p:nvPr/>
        </p:nvPicPr>
        <p:blipFill>
          <a:blip r:embed="rId4"/>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Tom gets £12 pocket money. He spends £5 of it. What fraction of his pocket money did he spend?</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r>
              <a:rPr lang="en-US" sz="4400" u="sng" dirty="0" smtClean="0">
                <a:solidFill>
                  <a:schemeClr val="bg1"/>
                </a:solidFill>
              </a:rPr>
              <a:t>17</a:t>
            </a:r>
          </a:p>
          <a:p>
            <a:pPr algn="ctr"/>
            <a:r>
              <a:rPr lang="en-US" sz="4400" dirty="0" smtClean="0">
                <a:solidFill>
                  <a:schemeClr val="bg1"/>
                </a:solidFill>
              </a:rPr>
              <a:t>5</a:t>
            </a:r>
            <a:endParaRPr lang="en-US" sz="24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r>
              <a:rPr lang="en-US" sz="4400" u="sng" dirty="0" smtClean="0">
                <a:solidFill>
                  <a:schemeClr val="bg1"/>
                </a:solidFill>
              </a:rPr>
              <a:t>12 </a:t>
            </a:r>
          </a:p>
          <a:p>
            <a:pPr algn="ctr"/>
            <a:r>
              <a:rPr lang="en-US" sz="4400" dirty="0" smtClean="0">
                <a:solidFill>
                  <a:schemeClr val="bg1"/>
                </a:solidFill>
              </a:rPr>
              <a:t>5</a:t>
            </a:r>
            <a:endParaRPr lang="en-US" sz="44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endParaRPr lang="en-US" sz="4800" dirty="0">
              <a:solidFill>
                <a:schemeClr val="bg1"/>
              </a:solidFill>
            </a:endParaRPr>
          </a:p>
          <a:p>
            <a:pPr algn="ctr"/>
            <a:r>
              <a:rPr lang="en-US" sz="4400" u="sng" dirty="0" smtClean="0">
                <a:solidFill>
                  <a:schemeClr val="bg1"/>
                </a:solidFill>
              </a:rPr>
              <a:t>5</a:t>
            </a:r>
          </a:p>
          <a:p>
            <a:pPr algn="ctr"/>
            <a:r>
              <a:rPr lang="en-US" sz="4400" dirty="0" smtClean="0">
                <a:solidFill>
                  <a:schemeClr val="bg1"/>
                </a:solidFill>
              </a:rPr>
              <a:t>17</a:t>
            </a: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endParaRPr lang="en-US" sz="4800" dirty="0">
              <a:solidFill>
                <a:schemeClr val="bg1"/>
              </a:solidFill>
            </a:endParaRPr>
          </a:p>
          <a:p>
            <a:pPr algn="ctr"/>
            <a:r>
              <a:rPr lang="en-US" sz="4400" u="sng" dirty="0" smtClean="0">
                <a:solidFill>
                  <a:schemeClr val="bg1"/>
                </a:solidFill>
              </a:rPr>
              <a:t>5</a:t>
            </a:r>
          </a:p>
          <a:p>
            <a:pPr algn="ctr"/>
            <a:r>
              <a:rPr lang="en-US" sz="4400" dirty="0" smtClean="0">
                <a:solidFill>
                  <a:schemeClr val="bg1"/>
                </a:solidFill>
              </a:rPr>
              <a:t>12</a:t>
            </a:r>
            <a:endParaRPr lang="en-US" sz="24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r>
              <a:rPr lang="en-US" sz="4400" u="sng" dirty="0" smtClean="0">
                <a:solidFill>
                  <a:schemeClr val="bg1"/>
                </a:solidFill>
              </a:rPr>
              <a:t>12</a:t>
            </a:r>
          </a:p>
          <a:p>
            <a:pPr algn="ctr"/>
            <a:r>
              <a:rPr lang="en-US" sz="4400" dirty="0" smtClean="0">
                <a:solidFill>
                  <a:schemeClr val="bg1"/>
                </a:solidFill>
              </a:rPr>
              <a:t>17</a:t>
            </a:r>
            <a:endParaRPr lang="en-US" sz="4400" dirty="0">
              <a:solidFill>
                <a:schemeClr val="bg1"/>
              </a:solidFill>
            </a:endParaRPr>
          </a:p>
        </p:txBody>
      </p:sp>
    </p:spTree>
    <p:extLst>
      <p:ext uri="{BB962C8B-B14F-4D97-AF65-F5344CB8AC3E}">
        <p14:creationId xmlns:p14="http://schemas.microsoft.com/office/powerpoint/2010/main" val="1107539715"/>
      </p:ext>
    </p:extLst>
  </p:cSld>
  <p:clrMapOvr>
    <a:masterClrMapping/>
  </p:clrMapOvr>
  <p:transition spd="slow" advTm="20000">
    <p:push dir="u"/>
    <p:sndAc>
      <p:stSnd>
        <p:snd r:embed="rId3" name="beep-07.wav"/>
      </p:stSnd>
    </p:sndAc>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3168" y="505711"/>
            <a:ext cx="7765868" cy="5109091"/>
          </a:xfrm>
          <a:prstGeom prst="rect">
            <a:avLst/>
          </a:prstGeom>
          <a:noFill/>
        </p:spPr>
        <p:txBody>
          <a:bodyPr wrap="square" rtlCol="0">
            <a:spAutoFit/>
          </a:bodyPr>
          <a:lstStyle/>
          <a:p>
            <a:r>
              <a:rPr lang="en-US" sz="4800" dirty="0" smtClean="0"/>
              <a:t>Take a 2 min break before the final assessment</a:t>
            </a:r>
          </a:p>
          <a:p>
            <a:endParaRPr lang="en-US" sz="2000" dirty="0"/>
          </a:p>
          <a:p>
            <a:endParaRPr lang="en-US" dirty="0" smtClean="0"/>
          </a:p>
          <a:p>
            <a:r>
              <a:rPr lang="en-US" sz="3200" dirty="0" smtClean="0"/>
              <a:t>Discuss with the person next to you: </a:t>
            </a:r>
          </a:p>
          <a:p>
            <a:pPr marL="457200" indent="-457200">
              <a:buFont typeface="Arial"/>
              <a:buChar char="•"/>
            </a:pPr>
            <a:r>
              <a:rPr lang="en-US" sz="3200" dirty="0" smtClean="0"/>
              <a:t>why do you think the questions you’ve just seen are the most important topics to master before you study GCSE maths?</a:t>
            </a:r>
          </a:p>
          <a:p>
            <a:pPr marL="457200" indent="-457200">
              <a:buFont typeface="Arial"/>
              <a:buChar char="•"/>
            </a:pPr>
            <a:r>
              <a:rPr lang="en-US" sz="3200" dirty="0" smtClean="0"/>
              <a:t>name 5 different things you could do to teach yourself these topics</a:t>
            </a:r>
            <a:endParaRPr lang="en-US" sz="3200" dirty="0"/>
          </a:p>
        </p:txBody>
      </p:sp>
    </p:spTree>
    <p:extLst>
      <p:ext uri="{BB962C8B-B14F-4D97-AF65-F5344CB8AC3E}">
        <p14:creationId xmlns:p14="http://schemas.microsoft.com/office/powerpoint/2010/main" val="34006944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51118"/>
            <a:ext cx="8666480" cy="1143000"/>
          </a:xfrm>
        </p:spPr>
        <p:txBody>
          <a:bodyPr>
            <a:normAutofit fontScale="90000"/>
          </a:bodyPr>
          <a:lstStyle/>
          <a:p>
            <a:r>
              <a:rPr lang="en-US" dirty="0" smtClean="0">
                <a:solidFill>
                  <a:srgbClr val="000000"/>
                </a:solidFill>
              </a:rPr>
              <a:t>Make a note of your student ID number</a:t>
            </a:r>
            <a:endParaRPr lang="en-US" dirty="0">
              <a:solidFill>
                <a:srgbClr val="000000"/>
              </a:solidFill>
            </a:endParaRPr>
          </a:p>
        </p:txBody>
      </p:sp>
    </p:spTree>
    <p:extLst>
      <p:ext uri="{BB962C8B-B14F-4D97-AF65-F5344CB8AC3E}">
        <p14:creationId xmlns:p14="http://schemas.microsoft.com/office/powerpoint/2010/main" val="209814825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529784"/>
            <a:ext cx="3840556" cy="3043905"/>
          </a:xfrm>
        </p:spPr>
        <p:txBody>
          <a:bodyPr>
            <a:normAutofit fontScale="90000"/>
          </a:bodyPr>
          <a:lstStyle/>
          <a:p>
            <a:r>
              <a:rPr lang="en-US" dirty="0" smtClean="0"/>
              <a:t>Get Ready!</a:t>
            </a:r>
            <a:br>
              <a:rPr lang="en-US" dirty="0" smtClean="0"/>
            </a:br>
            <a:r>
              <a:rPr lang="en-US" dirty="0" smtClean="0"/>
              <a:t>MENTAL NUMERACY STRATEGIES ASSESSMENT</a:t>
            </a:r>
            <a:br>
              <a:rPr lang="en-US" dirty="0" smtClean="0"/>
            </a:br>
            <a:r>
              <a:rPr lang="en-US" dirty="0"/>
              <a:t/>
            </a:r>
            <a:br>
              <a:rPr lang="en-US" dirty="0"/>
            </a:br>
            <a:r>
              <a:rPr lang="en-US" dirty="0" smtClean="0"/>
              <a:t>Make sure you fill in the </a:t>
            </a:r>
            <a:r>
              <a:rPr lang="en-US" u="sng" dirty="0" smtClean="0"/>
              <a:t>MENTAL NUMERACY STRATEGIES box!</a:t>
            </a:r>
            <a:endParaRPr lang="en-US" u="sng" dirty="0"/>
          </a:p>
        </p:txBody>
      </p:sp>
      <p:sp>
        <p:nvSpPr>
          <p:cNvPr id="2" name="Rectangle 1"/>
          <p:cNvSpPr/>
          <p:nvPr/>
        </p:nvSpPr>
        <p:spPr>
          <a:xfrm>
            <a:off x="5799113" y="626185"/>
            <a:ext cx="2609812" cy="2308324"/>
          </a:xfrm>
          <a:prstGeom prst="rect">
            <a:avLst/>
          </a:prstGeom>
        </p:spPr>
        <p:txBody>
          <a:bodyPr wrap="square">
            <a:spAutoFit/>
          </a:bodyPr>
          <a:lstStyle/>
          <a:p>
            <a:r>
              <a:rPr lang="en-US" dirty="0"/>
              <a:t>Teachers- click </a:t>
            </a:r>
            <a:r>
              <a:rPr lang="en-US" dirty="0" smtClean="0"/>
              <a:t>once to begin the assessment. The slides will change themselves at the correct intervals. </a:t>
            </a:r>
          </a:p>
          <a:p>
            <a:endParaRPr lang="en-US" dirty="0"/>
          </a:p>
          <a:p>
            <a:r>
              <a:rPr lang="en-US" dirty="0" smtClean="0"/>
              <a:t>Please read out each question as it appears</a:t>
            </a:r>
            <a:endParaRPr lang="en-US" dirty="0"/>
          </a:p>
        </p:txBody>
      </p:sp>
      <p:sp>
        <p:nvSpPr>
          <p:cNvPr id="5" name="Title 3"/>
          <p:cNvSpPr txBox="1">
            <a:spLocks/>
          </p:cNvSpPr>
          <p:nvPr/>
        </p:nvSpPr>
        <p:spPr>
          <a:xfrm>
            <a:off x="4893069" y="3603940"/>
            <a:ext cx="3840556" cy="3043905"/>
          </a:xfrm>
          <a:prstGeom prst="rect">
            <a:avLst/>
          </a:prstGeom>
        </p:spPr>
        <p:txBody>
          <a:bodyPr vert="horz" lIns="91440" tIns="45720" rIns="91440" bIns="45720" rtlCol="0" anchor="t">
            <a:normAutofit fontScale="90000" lnSpcReduction="200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dirty="0" smtClean="0">
                <a:solidFill>
                  <a:srgbClr val="FF0000"/>
                </a:solidFill>
              </a:rPr>
              <a:t>PLEASE DO NOT WRITE DOWN ANY CALCULATIONS. DO THESE QUESTION IN YOUR HEAD</a:t>
            </a:r>
            <a:endParaRPr lang="en-US" u="sng" dirty="0">
              <a:solidFill>
                <a:srgbClr val="FF0000"/>
              </a:solidFill>
            </a:endParaRPr>
          </a:p>
        </p:txBody>
      </p:sp>
    </p:spTree>
    <p:extLst>
      <p:ext uri="{BB962C8B-B14F-4D97-AF65-F5344CB8AC3E}">
        <p14:creationId xmlns:p14="http://schemas.microsoft.com/office/powerpoint/2010/main" val="218393217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8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Q1</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500" dirty="0" smtClean="0"/>
              <a:t>3 + ? = 5</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u="sng" dirty="0" smtClean="0">
              <a:solidFill>
                <a:schemeClr val="bg1"/>
              </a:solidFill>
            </a:endParaRPr>
          </a:p>
          <a:p>
            <a:pPr algn="ctr"/>
            <a:r>
              <a:rPr lang="en-US" sz="4800" dirty="0" smtClean="0">
                <a:solidFill>
                  <a:schemeClr val="bg1"/>
                </a:solidFill>
              </a:rPr>
              <a:t>4</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u="sng" dirty="0">
              <a:solidFill>
                <a:schemeClr val="bg1"/>
              </a:solidFill>
            </a:endParaRPr>
          </a:p>
          <a:p>
            <a:pPr algn="ctr"/>
            <a:r>
              <a:rPr lang="en-US" sz="4800" dirty="0" smtClean="0">
                <a:solidFill>
                  <a:schemeClr val="bg1"/>
                </a:solidFill>
              </a:rPr>
              <a:t>2</a:t>
            </a:r>
            <a:endParaRPr lang="en-US" sz="4400" dirty="0" smtClean="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endParaRPr lang="en-US" sz="4800" dirty="0">
              <a:solidFill>
                <a:schemeClr val="bg1"/>
              </a:solidFill>
            </a:endParaRPr>
          </a:p>
          <a:p>
            <a:pPr algn="ctr"/>
            <a:endParaRPr lang="en-US" sz="4800" u="sng" dirty="0">
              <a:solidFill>
                <a:schemeClr val="bg1"/>
              </a:solidFill>
            </a:endParaRPr>
          </a:p>
          <a:p>
            <a:pPr algn="ctr"/>
            <a:r>
              <a:rPr lang="en-US" sz="4800" dirty="0" smtClean="0">
                <a:solidFill>
                  <a:schemeClr val="bg1"/>
                </a:solidFill>
              </a:rPr>
              <a:t>1</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endParaRPr lang="en-US" sz="4800" dirty="0">
              <a:solidFill>
                <a:schemeClr val="bg1"/>
              </a:solidFill>
            </a:endParaRPr>
          </a:p>
          <a:p>
            <a:pPr algn="ctr"/>
            <a:endParaRPr lang="en-US" sz="4800" dirty="0">
              <a:solidFill>
                <a:schemeClr val="bg1"/>
              </a:solidFill>
            </a:endParaRPr>
          </a:p>
          <a:p>
            <a:pPr algn="ctr"/>
            <a:r>
              <a:rPr lang="en-US" sz="4800" dirty="0" smtClean="0">
                <a:solidFill>
                  <a:schemeClr val="bg1"/>
                </a:solidFill>
              </a:rPr>
              <a:t>3</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u="sng" dirty="0">
              <a:solidFill>
                <a:schemeClr val="bg1"/>
              </a:solidFill>
            </a:endParaRPr>
          </a:p>
          <a:p>
            <a:pPr algn="ctr"/>
            <a:r>
              <a:rPr lang="en-US" sz="4800" dirty="0" smtClean="0">
                <a:solidFill>
                  <a:schemeClr val="bg1"/>
                </a:solidFill>
              </a:rPr>
              <a:t>5</a:t>
            </a:r>
          </a:p>
        </p:txBody>
      </p:sp>
    </p:spTree>
    <p:extLst>
      <p:ext uri="{BB962C8B-B14F-4D97-AF65-F5344CB8AC3E}">
        <p14:creationId xmlns:p14="http://schemas.microsoft.com/office/powerpoint/2010/main" val="1120741100"/>
      </p:ext>
    </p:extLst>
  </p:cSld>
  <p:clrMapOvr>
    <a:masterClrMapping/>
  </p:clrMapOvr>
  <p:transition spd="slow" advTm="8000">
    <p:push dir="u"/>
    <p:sndAc>
      <p:stSnd>
        <p:snd r:embed="rId2" name="beep-07.wav"/>
      </p:stSnd>
    </p:sndAc>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8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Q2</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500" dirty="0" smtClean="0"/>
              <a:t>1 + ? = 5</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u="sng" dirty="0" smtClean="0">
              <a:solidFill>
                <a:schemeClr val="bg1"/>
              </a:solidFill>
            </a:endParaRPr>
          </a:p>
          <a:p>
            <a:pPr algn="ctr"/>
            <a:r>
              <a:rPr lang="en-US" sz="4800" dirty="0" smtClean="0">
                <a:solidFill>
                  <a:schemeClr val="bg1"/>
                </a:solidFill>
              </a:rPr>
              <a:t>1</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u="sng" dirty="0">
              <a:solidFill>
                <a:schemeClr val="bg1"/>
              </a:solidFill>
            </a:endParaRPr>
          </a:p>
          <a:p>
            <a:pPr algn="ctr"/>
            <a:r>
              <a:rPr lang="en-US" sz="4800" dirty="0" smtClean="0">
                <a:solidFill>
                  <a:schemeClr val="bg1"/>
                </a:solidFill>
              </a:rPr>
              <a:t>3</a:t>
            </a:r>
            <a:endParaRPr lang="en-US" sz="4400" dirty="0" smtClean="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endParaRPr lang="en-US" sz="4800" dirty="0">
              <a:solidFill>
                <a:schemeClr val="bg1"/>
              </a:solidFill>
            </a:endParaRPr>
          </a:p>
          <a:p>
            <a:pPr algn="ctr"/>
            <a:endParaRPr lang="en-US" sz="4800" u="sng" dirty="0">
              <a:solidFill>
                <a:schemeClr val="bg1"/>
              </a:solidFill>
            </a:endParaRPr>
          </a:p>
          <a:p>
            <a:pPr algn="ctr"/>
            <a:r>
              <a:rPr lang="en-US" sz="4800" dirty="0" smtClean="0">
                <a:solidFill>
                  <a:schemeClr val="bg1"/>
                </a:solidFill>
              </a:rPr>
              <a:t>2</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endParaRPr lang="en-US" sz="4800" dirty="0">
              <a:solidFill>
                <a:schemeClr val="bg1"/>
              </a:solidFill>
            </a:endParaRPr>
          </a:p>
          <a:p>
            <a:pPr algn="ctr"/>
            <a:endParaRPr lang="en-US" sz="4800" dirty="0">
              <a:solidFill>
                <a:schemeClr val="bg1"/>
              </a:solidFill>
            </a:endParaRPr>
          </a:p>
          <a:p>
            <a:pPr algn="ctr"/>
            <a:r>
              <a:rPr lang="en-US" sz="4800" dirty="0" smtClean="0">
                <a:solidFill>
                  <a:schemeClr val="bg1"/>
                </a:solidFill>
              </a:rPr>
              <a:t>4</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u="sng" dirty="0">
              <a:solidFill>
                <a:schemeClr val="bg1"/>
              </a:solidFill>
            </a:endParaRPr>
          </a:p>
          <a:p>
            <a:pPr algn="ctr"/>
            <a:r>
              <a:rPr lang="en-US" sz="4800" dirty="0" smtClean="0">
                <a:solidFill>
                  <a:schemeClr val="bg1"/>
                </a:solidFill>
              </a:rPr>
              <a:t>5</a:t>
            </a:r>
          </a:p>
        </p:txBody>
      </p:sp>
    </p:spTree>
    <p:extLst>
      <p:ext uri="{BB962C8B-B14F-4D97-AF65-F5344CB8AC3E}">
        <p14:creationId xmlns:p14="http://schemas.microsoft.com/office/powerpoint/2010/main" val="2063130533"/>
      </p:ext>
    </p:extLst>
  </p:cSld>
  <p:clrMapOvr>
    <a:masterClrMapping/>
  </p:clrMapOvr>
  <p:transition spd="slow" advTm="8000">
    <p:push dir="u"/>
    <p:sndAc>
      <p:stSnd>
        <p:snd r:embed="rId2" name="beep-07.wav"/>
      </p:stSnd>
    </p:sndAc>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8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Q3</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500" dirty="0" smtClean="0"/>
              <a:t>6 + ? = 10</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u="sng" dirty="0" smtClean="0">
              <a:solidFill>
                <a:schemeClr val="bg1"/>
              </a:solidFill>
            </a:endParaRPr>
          </a:p>
          <a:p>
            <a:pPr algn="ctr"/>
            <a:r>
              <a:rPr lang="en-US" sz="4800" dirty="0" smtClean="0">
                <a:solidFill>
                  <a:schemeClr val="bg1"/>
                </a:solidFill>
              </a:rPr>
              <a:t>4</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u="sng" dirty="0">
              <a:solidFill>
                <a:schemeClr val="bg1"/>
              </a:solidFill>
            </a:endParaRPr>
          </a:p>
          <a:p>
            <a:pPr algn="ctr"/>
            <a:r>
              <a:rPr lang="en-US" sz="4800" dirty="0" smtClean="0">
                <a:solidFill>
                  <a:schemeClr val="bg1"/>
                </a:solidFill>
              </a:rPr>
              <a:t>9</a:t>
            </a:r>
            <a:endParaRPr lang="en-US" sz="4400" dirty="0" smtClean="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endParaRPr lang="en-US" sz="4800" dirty="0">
              <a:solidFill>
                <a:schemeClr val="bg1"/>
              </a:solidFill>
            </a:endParaRPr>
          </a:p>
          <a:p>
            <a:pPr algn="ctr"/>
            <a:endParaRPr lang="en-US" sz="4800" u="sng" dirty="0">
              <a:solidFill>
                <a:schemeClr val="bg1"/>
              </a:solidFill>
            </a:endParaRPr>
          </a:p>
          <a:p>
            <a:pPr algn="ctr"/>
            <a:r>
              <a:rPr lang="en-US" sz="4800" dirty="0" smtClean="0">
                <a:solidFill>
                  <a:schemeClr val="bg1"/>
                </a:solidFill>
              </a:rPr>
              <a:t>1</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endParaRPr lang="en-US" sz="4800" dirty="0">
              <a:solidFill>
                <a:schemeClr val="bg1"/>
              </a:solidFill>
            </a:endParaRPr>
          </a:p>
          <a:p>
            <a:pPr algn="ctr"/>
            <a:endParaRPr lang="en-US" sz="4800" dirty="0">
              <a:solidFill>
                <a:schemeClr val="bg1"/>
              </a:solidFill>
            </a:endParaRPr>
          </a:p>
          <a:p>
            <a:pPr algn="ctr"/>
            <a:r>
              <a:rPr lang="en-US" sz="4800" dirty="0" smtClean="0">
                <a:solidFill>
                  <a:schemeClr val="bg1"/>
                </a:solidFill>
              </a:rPr>
              <a:t>7</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u="sng" dirty="0">
              <a:solidFill>
                <a:schemeClr val="bg1"/>
              </a:solidFill>
            </a:endParaRPr>
          </a:p>
          <a:p>
            <a:pPr algn="ctr"/>
            <a:r>
              <a:rPr lang="en-US" sz="4800" dirty="0" smtClean="0">
                <a:solidFill>
                  <a:schemeClr val="bg1"/>
                </a:solidFill>
              </a:rPr>
              <a:t>3</a:t>
            </a:r>
          </a:p>
        </p:txBody>
      </p:sp>
    </p:spTree>
    <p:extLst>
      <p:ext uri="{BB962C8B-B14F-4D97-AF65-F5344CB8AC3E}">
        <p14:creationId xmlns:p14="http://schemas.microsoft.com/office/powerpoint/2010/main" val="790509856"/>
      </p:ext>
    </p:extLst>
  </p:cSld>
  <p:clrMapOvr>
    <a:masterClrMapping/>
  </p:clrMapOvr>
  <p:transition spd="slow" advTm="8000">
    <p:push dir="u"/>
    <p:sndAc>
      <p:stSnd>
        <p:snd r:embed="rId2" name="beep-07.wav"/>
      </p:stSnd>
    </p:sndAc>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8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Q4</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500" dirty="0"/>
              <a:t>?</a:t>
            </a:r>
            <a:r>
              <a:rPr lang="en-US" sz="11500" dirty="0" smtClean="0"/>
              <a:t> + 2 = 10</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u="sng" dirty="0" smtClean="0">
              <a:solidFill>
                <a:schemeClr val="bg1"/>
              </a:solidFill>
            </a:endParaRPr>
          </a:p>
          <a:p>
            <a:pPr algn="ctr"/>
            <a:r>
              <a:rPr lang="en-US" sz="4800" dirty="0" smtClean="0">
                <a:solidFill>
                  <a:schemeClr val="bg1"/>
                </a:solidFill>
              </a:rPr>
              <a:t>9</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u="sng" dirty="0">
              <a:solidFill>
                <a:schemeClr val="bg1"/>
              </a:solidFill>
            </a:endParaRPr>
          </a:p>
          <a:p>
            <a:pPr algn="ctr"/>
            <a:r>
              <a:rPr lang="en-US" sz="4800" dirty="0" smtClean="0">
                <a:solidFill>
                  <a:schemeClr val="bg1"/>
                </a:solidFill>
              </a:rPr>
              <a:t>7</a:t>
            </a:r>
            <a:endParaRPr lang="en-US" sz="4400" dirty="0" smtClean="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endParaRPr lang="en-US" sz="4800" dirty="0">
              <a:solidFill>
                <a:schemeClr val="bg1"/>
              </a:solidFill>
            </a:endParaRPr>
          </a:p>
          <a:p>
            <a:pPr algn="ctr"/>
            <a:endParaRPr lang="en-US" sz="4800" u="sng" dirty="0">
              <a:solidFill>
                <a:schemeClr val="bg1"/>
              </a:solidFill>
            </a:endParaRPr>
          </a:p>
          <a:p>
            <a:pPr algn="ctr"/>
            <a:r>
              <a:rPr lang="en-US" sz="4800" dirty="0" smtClean="0">
                <a:solidFill>
                  <a:schemeClr val="bg1"/>
                </a:solidFill>
              </a:rPr>
              <a:t>4</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endParaRPr lang="en-US" sz="4800" dirty="0">
              <a:solidFill>
                <a:schemeClr val="bg1"/>
              </a:solidFill>
            </a:endParaRPr>
          </a:p>
          <a:p>
            <a:pPr algn="ctr"/>
            <a:endParaRPr lang="en-US" sz="4800" dirty="0">
              <a:solidFill>
                <a:schemeClr val="bg1"/>
              </a:solidFill>
            </a:endParaRPr>
          </a:p>
          <a:p>
            <a:pPr algn="ctr"/>
            <a:r>
              <a:rPr lang="en-US" sz="4800" dirty="0" smtClean="0">
                <a:solidFill>
                  <a:schemeClr val="bg1"/>
                </a:solidFill>
              </a:rPr>
              <a:t>6</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u="sng" dirty="0">
              <a:solidFill>
                <a:schemeClr val="bg1"/>
              </a:solidFill>
            </a:endParaRPr>
          </a:p>
          <a:p>
            <a:pPr algn="ctr"/>
            <a:r>
              <a:rPr lang="en-US" sz="4800" dirty="0" smtClean="0">
                <a:solidFill>
                  <a:schemeClr val="bg1"/>
                </a:solidFill>
              </a:rPr>
              <a:t>8</a:t>
            </a:r>
          </a:p>
        </p:txBody>
      </p:sp>
    </p:spTree>
    <p:extLst>
      <p:ext uri="{BB962C8B-B14F-4D97-AF65-F5344CB8AC3E}">
        <p14:creationId xmlns:p14="http://schemas.microsoft.com/office/powerpoint/2010/main" val="959572317"/>
      </p:ext>
    </p:extLst>
  </p:cSld>
  <p:clrMapOvr>
    <a:masterClrMapping/>
  </p:clrMapOvr>
  <p:transition spd="slow" advTm="8000">
    <p:push dir="u"/>
    <p:sndAc>
      <p:stSnd>
        <p:snd r:embed="rId2" name="beep-07.wav"/>
      </p:stSnd>
    </p:sndAc>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8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Q5</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a:t>?</a:t>
            </a:r>
            <a:r>
              <a:rPr lang="en-US" sz="9600" dirty="0" smtClean="0"/>
              <a:t> + 14 = 20</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u="sng" dirty="0" smtClean="0">
              <a:solidFill>
                <a:schemeClr val="bg1"/>
              </a:solidFill>
            </a:endParaRPr>
          </a:p>
          <a:p>
            <a:pPr algn="ctr"/>
            <a:r>
              <a:rPr lang="en-US" sz="4800" dirty="0" smtClean="0">
                <a:solidFill>
                  <a:schemeClr val="bg1"/>
                </a:solidFill>
              </a:rPr>
              <a:t>7</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u="sng" dirty="0">
              <a:solidFill>
                <a:schemeClr val="bg1"/>
              </a:solidFill>
            </a:endParaRPr>
          </a:p>
          <a:p>
            <a:pPr algn="ctr"/>
            <a:r>
              <a:rPr lang="en-US" sz="4800" dirty="0" smtClean="0">
                <a:solidFill>
                  <a:schemeClr val="bg1"/>
                </a:solidFill>
              </a:rPr>
              <a:t>4</a:t>
            </a:r>
            <a:endParaRPr lang="en-US" sz="4400" dirty="0" smtClean="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endParaRPr lang="en-US" sz="4800" dirty="0">
              <a:solidFill>
                <a:schemeClr val="bg1"/>
              </a:solidFill>
            </a:endParaRPr>
          </a:p>
          <a:p>
            <a:pPr algn="ctr"/>
            <a:endParaRPr lang="en-US" sz="4800" u="sng" dirty="0">
              <a:solidFill>
                <a:schemeClr val="bg1"/>
              </a:solidFill>
            </a:endParaRPr>
          </a:p>
          <a:p>
            <a:pPr algn="ctr"/>
            <a:r>
              <a:rPr lang="en-US" sz="4800" dirty="0">
                <a:solidFill>
                  <a:schemeClr val="bg1"/>
                </a:solidFill>
              </a:rPr>
              <a:t>6</a:t>
            </a: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endParaRPr lang="en-US" sz="4800" dirty="0">
              <a:solidFill>
                <a:schemeClr val="bg1"/>
              </a:solidFill>
            </a:endParaRPr>
          </a:p>
          <a:p>
            <a:pPr algn="ctr"/>
            <a:endParaRPr lang="en-US" sz="4800" dirty="0">
              <a:solidFill>
                <a:schemeClr val="bg1"/>
              </a:solidFill>
            </a:endParaRPr>
          </a:p>
          <a:p>
            <a:pPr algn="ctr"/>
            <a:r>
              <a:rPr lang="en-US" sz="4800" dirty="0" smtClean="0">
                <a:solidFill>
                  <a:schemeClr val="bg1"/>
                </a:solidFill>
              </a:rPr>
              <a:t>5</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u="sng" dirty="0">
              <a:solidFill>
                <a:schemeClr val="bg1"/>
              </a:solidFill>
            </a:endParaRPr>
          </a:p>
          <a:p>
            <a:pPr algn="ctr"/>
            <a:r>
              <a:rPr lang="en-US" sz="4800" dirty="0" smtClean="0">
                <a:solidFill>
                  <a:schemeClr val="bg1"/>
                </a:solidFill>
              </a:rPr>
              <a:t>11</a:t>
            </a:r>
          </a:p>
        </p:txBody>
      </p:sp>
    </p:spTree>
    <p:extLst>
      <p:ext uri="{BB962C8B-B14F-4D97-AF65-F5344CB8AC3E}">
        <p14:creationId xmlns:p14="http://schemas.microsoft.com/office/powerpoint/2010/main" val="2734210428"/>
      </p:ext>
    </p:extLst>
  </p:cSld>
  <p:clrMapOvr>
    <a:masterClrMapping/>
  </p:clrMapOvr>
  <p:transition spd="slow" advTm="8000">
    <p:push dir="u"/>
    <p:sndAc>
      <p:stSnd>
        <p:snd r:embed="rId2" name="beep-07.wav"/>
      </p:stSnd>
    </p:sndAc>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8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Q6</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a:t>?</a:t>
            </a:r>
            <a:r>
              <a:rPr lang="en-US" sz="9600" dirty="0" smtClean="0"/>
              <a:t> + 2 = 20</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u="sng" dirty="0" smtClean="0">
              <a:solidFill>
                <a:schemeClr val="bg1"/>
              </a:solidFill>
            </a:endParaRPr>
          </a:p>
          <a:p>
            <a:pPr algn="ctr"/>
            <a:r>
              <a:rPr lang="en-US" sz="4800" dirty="0" smtClean="0">
                <a:solidFill>
                  <a:schemeClr val="bg1"/>
                </a:solidFill>
              </a:rPr>
              <a:t>14</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u="sng" dirty="0">
              <a:solidFill>
                <a:schemeClr val="bg1"/>
              </a:solidFill>
            </a:endParaRPr>
          </a:p>
          <a:p>
            <a:pPr algn="ctr"/>
            <a:r>
              <a:rPr lang="en-US" sz="4800" dirty="0" smtClean="0">
                <a:solidFill>
                  <a:schemeClr val="bg1"/>
                </a:solidFill>
              </a:rPr>
              <a:t>18</a:t>
            </a:r>
            <a:endParaRPr lang="en-US" sz="4400" dirty="0" smtClean="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endParaRPr lang="en-US" sz="4800" dirty="0">
              <a:solidFill>
                <a:schemeClr val="bg1"/>
              </a:solidFill>
            </a:endParaRPr>
          </a:p>
          <a:p>
            <a:pPr algn="ctr"/>
            <a:endParaRPr lang="en-US" sz="4800" u="sng" dirty="0">
              <a:solidFill>
                <a:schemeClr val="bg1"/>
              </a:solidFill>
            </a:endParaRPr>
          </a:p>
          <a:p>
            <a:pPr algn="ctr"/>
            <a:r>
              <a:rPr lang="en-US" sz="4800" dirty="0" smtClean="0">
                <a:solidFill>
                  <a:schemeClr val="bg1"/>
                </a:solidFill>
              </a:rPr>
              <a:t>19</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endParaRPr lang="en-US" sz="4800" dirty="0">
              <a:solidFill>
                <a:schemeClr val="bg1"/>
              </a:solidFill>
            </a:endParaRPr>
          </a:p>
          <a:p>
            <a:pPr algn="ctr"/>
            <a:endParaRPr lang="en-US" sz="4800" dirty="0">
              <a:solidFill>
                <a:schemeClr val="bg1"/>
              </a:solidFill>
            </a:endParaRPr>
          </a:p>
          <a:p>
            <a:pPr algn="ctr"/>
            <a:r>
              <a:rPr lang="en-US" sz="4800" dirty="0" smtClean="0">
                <a:solidFill>
                  <a:schemeClr val="bg1"/>
                </a:solidFill>
              </a:rPr>
              <a:t>16</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u="sng" dirty="0">
              <a:solidFill>
                <a:schemeClr val="bg1"/>
              </a:solidFill>
            </a:endParaRPr>
          </a:p>
          <a:p>
            <a:pPr algn="ctr"/>
            <a:r>
              <a:rPr lang="en-US" sz="4800" dirty="0" smtClean="0">
                <a:solidFill>
                  <a:schemeClr val="bg1"/>
                </a:solidFill>
              </a:rPr>
              <a:t>7</a:t>
            </a:r>
          </a:p>
        </p:txBody>
      </p:sp>
    </p:spTree>
    <p:extLst>
      <p:ext uri="{BB962C8B-B14F-4D97-AF65-F5344CB8AC3E}">
        <p14:creationId xmlns:p14="http://schemas.microsoft.com/office/powerpoint/2010/main" val="705738877"/>
      </p:ext>
    </p:extLst>
  </p:cSld>
  <p:clrMapOvr>
    <a:masterClrMapping/>
  </p:clrMapOvr>
  <p:transition spd="slow" advTm="8000">
    <p:push dir="u"/>
    <p:sndAc>
      <p:stSnd>
        <p:snd r:embed="rId2" name="beep-07.wav"/>
      </p:stSnd>
    </p:sndAc>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8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Q7</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a:t>?</a:t>
            </a:r>
            <a:r>
              <a:rPr lang="en-US" sz="9600" dirty="0" smtClean="0"/>
              <a:t> + 32 = 100</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u="sng" dirty="0" smtClean="0">
              <a:solidFill>
                <a:schemeClr val="bg1"/>
              </a:solidFill>
            </a:endParaRPr>
          </a:p>
          <a:p>
            <a:pPr algn="ctr"/>
            <a:r>
              <a:rPr lang="en-US" sz="4800" dirty="0" smtClean="0">
                <a:solidFill>
                  <a:schemeClr val="bg1"/>
                </a:solidFill>
              </a:rPr>
              <a:t>78</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u="sng" dirty="0">
              <a:solidFill>
                <a:schemeClr val="bg1"/>
              </a:solidFill>
            </a:endParaRPr>
          </a:p>
          <a:p>
            <a:pPr algn="ctr"/>
            <a:r>
              <a:rPr lang="en-US" sz="4800" dirty="0" smtClean="0">
                <a:solidFill>
                  <a:schemeClr val="bg1"/>
                </a:solidFill>
              </a:rPr>
              <a:t>58</a:t>
            </a:r>
            <a:endParaRPr lang="en-US" sz="4400" dirty="0" smtClean="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endParaRPr lang="en-US" sz="4800" dirty="0">
              <a:solidFill>
                <a:schemeClr val="bg1"/>
              </a:solidFill>
            </a:endParaRPr>
          </a:p>
          <a:p>
            <a:pPr algn="ctr"/>
            <a:endParaRPr lang="en-US" sz="4800" u="sng" dirty="0">
              <a:solidFill>
                <a:schemeClr val="bg1"/>
              </a:solidFill>
            </a:endParaRPr>
          </a:p>
          <a:p>
            <a:pPr algn="ctr"/>
            <a:r>
              <a:rPr lang="en-US" sz="4800" dirty="0" smtClean="0">
                <a:solidFill>
                  <a:schemeClr val="bg1"/>
                </a:solidFill>
              </a:rPr>
              <a:t>52</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endParaRPr lang="en-US" sz="4800" dirty="0">
              <a:solidFill>
                <a:schemeClr val="bg1"/>
              </a:solidFill>
            </a:endParaRPr>
          </a:p>
          <a:p>
            <a:pPr algn="ctr"/>
            <a:endParaRPr lang="en-US" sz="4800" dirty="0">
              <a:solidFill>
                <a:schemeClr val="bg1"/>
              </a:solidFill>
            </a:endParaRPr>
          </a:p>
          <a:p>
            <a:pPr algn="ctr"/>
            <a:r>
              <a:rPr lang="en-US" sz="4800" dirty="0" smtClean="0">
                <a:solidFill>
                  <a:schemeClr val="bg1"/>
                </a:solidFill>
              </a:rPr>
              <a:t>68</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u="sng" dirty="0">
              <a:solidFill>
                <a:schemeClr val="bg1"/>
              </a:solidFill>
            </a:endParaRPr>
          </a:p>
          <a:p>
            <a:pPr algn="ctr"/>
            <a:r>
              <a:rPr lang="en-US" sz="4800" dirty="0" smtClean="0">
                <a:solidFill>
                  <a:schemeClr val="bg1"/>
                </a:solidFill>
              </a:rPr>
              <a:t>72</a:t>
            </a:r>
          </a:p>
        </p:txBody>
      </p:sp>
    </p:spTree>
    <p:extLst>
      <p:ext uri="{BB962C8B-B14F-4D97-AF65-F5344CB8AC3E}">
        <p14:creationId xmlns:p14="http://schemas.microsoft.com/office/powerpoint/2010/main" val="57519628"/>
      </p:ext>
    </p:extLst>
  </p:cSld>
  <p:clrMapOvr>
    <a:masterClrMapping/>
  </p:clrMapOvr>
  <p:transition spd="slow" advTm="8000">
    <p:push dir="u"/>
    <p:sndAc>
      <p:stSnd>
        <p:snd r:embed="rId2" name="beep-07.wav"/>
      </p:stSnd>
    </p:sndAc>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8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Q8</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smtClean="0"/>
              <a:t>83 + ? = 100</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u="sng" dirty="0" smtClean="0">
              <a:solidFill>
                <a:schemeClr val="bg1"/>
              </a:solidFill>
            </a:endParaRPr>
          </a:p>
          <a:p>
            <a:pPr algn="ctr"/>
            <a:r>
              <a:rPr lang="en-US" sz="4800" dirty="0" smtClean="0">
                <a:solidFill>
                  <a:schemeClr val="bg1"/>
                </a:solidFill>
              </a:rPr>
              <a:t>27</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u="sng" dirty="0">
              <a:solidFill>
                <a:schemeClr val="bg1"/>
              </a:solidFill>
            </a:endParaRPr>
          </a:p>
          <a:p>
            <a:pPr algn="ctr"/>
            <a:r>
              <a:rPr lang="en-US" sz="4800" dirty="0" smtClean="0">
                <a:solidFill>
                  <a:schemeClr val="bg1"/>
                </a:solidFill>
              </a:rPr>
              <a:t>7</a:t>
            </a:r>
            <a:endParaRPr lang="en-US" sz="4400" dirty="0" smtClean="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endParaRPr lang="en-US" sz="4800" dirty="0">
              <a:solidFill>
                <a:schemeClr val="bg1"/>
              </a:solidFill>
            </a:endParaRPr>
          </a:p>
          <a:p>
            <a:pPr algn="ctr"/>
            <a:endParaRPr lang="en-US" sz="4800" u="sng" dirty="0">
              <a:solidFill>
                <a:schemeClr val="bg1"/>
              </a:solidFill>
            </a:endParaRPr>
          </a:p>
          <a:p>
            <a:pPr algn="ctr"/>
            <a:r>
              <a:rPr lang="en-US" sz="4800" dirty="0" smtClean="0">
                <a:solidFill>
                  <a:schemeClr val="bg1"/>
                </a:solidFill>
              </a:rPr>
              <a:t>37</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endParaRPr lang="en-US" sz="4800" dirty="0">
              <a:solidFill>
                <a:schemeClr val="bg1"/>
              </a:solidFill>
            </a:endParaRPr>
          </a:p>
          <a:p>
            <a:pPr algn="ctr"/>
            <a:endParaRPr lang="en-US" sz="4800" dirty="0">
              <a:solidFill>
                <a:schemeClr val="bg1"/>
              </a:solidFill>
            </a:endParaRPr>
          </a:p>
          <a:p>
            <a:pPr algn="ctr"/>
            <a:r>
              <a:rPr lang="en-US" sz="4800" dirty="0" smtClean="0">
                <a:solidFill>
                  <a:schemeClr val="bg1"/>
                </a:solidFill>
              </a:rPr>
              <a:t>23</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u="sng" dirty="0">
              <a:solidFill>
                <a:schemeClr val="bg1"/>
              </a:solidFill>
            </a:endParaRPr>
          </a:p>
          <a:p>
            <a:pPr algn="ctr"/>
            <a:r>
              <a:rPr lang="en-US" sz="4800" dirty="0" smtClean="0">
                <a:solidFill>
                  <a:schemeClr val="bg1"/>
                </a:solidFill>
              </a:rPr>
              <a:t>17</a:t>
            </a:r>
          </a:p>
        </p:txBody>
      </p:sp>
    </p:spTree>
    <p:extLst>
      <p:ext uri="{BB962C8B-B14F-4D97-AF65-F5344CB8AC3E}">
        <p14:creationId xmlns:p14="http://schemas.microsoft.com/office/powerpoint/2010/main" val="583383717"/>
      </p:ext>
    </p:extLst>
  </p:cSld>
  <p:clrMapOvr>
    <a:masterClrMapping/>
  </p:clrMapOvr>
  <p:transition spd="slow" advTm="8000">
    <p:push dir="u"/>
    <p:sndAc>
      <p:stSnd>
        <p:snd r:embed="rId2" name="beep-07.wav"/>
      </p:stSnd>
    </p:sndAc>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8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Q9</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smtClean="0"/>
              <a:t>Double 8</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u="sng" dirty="0" smtClean="0">
              <a:solidFill>
                <a:schemeClr val="bg1"/>
              </a:solidFill>
            </a:endParaRPr>
          </a:p>
          <a:p>
            <a:pPr algn="ctr"/>
            <a:r>
              <a:rPr lang="en-US" sz="4800" dirty="0" smtClean="0">
                <a:solidFill>
                  <a:schemeClr val="bg1"/>
                </a:solidFill>
              </a:rPr>
              <a:t>15</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u="sng" dirty="0">
              <a:solidFill>
                <a:schemeClr val="bg1"/>
              </a:solidFill>
            </a:endParaRPr>
          </a:p>
          <a:p>
            <a:pPr algn="ctr"/>
            <a:r>
              <a:rPr lang="en-US" sz="4800" dirty="0" smtClean="0">
                <a:solidFill>
                  <a:schemeClr val="bg1"/>
                </a:solidFill>
              </a:rPr>
              <a:t>16</a:t>
            </a:r>
            <a:endParaRPr lang="en-US" sz="4400" dirty="0" smtClean="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endParaRPr lang="en-US" sz="4800" dirty="0">
              <a:solidFill>
                <a:schemeClr val="bg1"/>
              </a:solidFill>
            </a:endParaRPr>
          </a:p>
          <a:p>
            <a:pPr algn="ctr"/>
            <a:endParaRPr lang="en-US" sz="4800" u="sng" dirty="0">
              <a:solidFill>
                <a:schemeClr val="bg1"/>
              </a:solidFill>
            </a:endParaRPr>
          </a:p>
          <a:p>
            <a:pPr algn="ctr"/>
            <a:r>
              <a:rPr lang="en-US" sz="4800" dirty="0" smtClean="0">
                <a:solidFill>
                  <a:schemeClr val="bg1"/>
                </a:solidFill>
              </a:rPr>
              <a:t>12</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endParaRPr lang="en-US" sz="4800" dirty="0">
              <a:solidFill>
                <a:schemeClr val="bg1"/>
              </a:solidFill>
            </a:endParaRPr>
          </a:p>
          <a:p>
            <a:pPr algn="ctr"/>
            <a:endParaRPr lang="en-US" sz="4800" dirty="0">
              <a:solidFill>
                <a:schemeClr val="bg1"/>
              </a:solidFill>
            </a:endParaRPr>
          </a:p>
          <a:p>
            <a:pPr algn="ctr"/>
            <a:r>
              <a:rPr lang="en-US" sz="4800" dirty="0" smtClean="0">
                <a:solidFill>
                  <a:schemeClr val="bg1"/>
                </a:solidFill>
              </a:rPr>
              <a:t>18</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u="sng" dirty="0">
              <a:solidFill>
                <a:schemeClr val="bg1"/>
              </a:solidFill>
            </a:endParaRPr>
          </a:p>
          <a:p>
            <a:pPr algn="ctr"/>
            <a:r>
              <a:rPr lang="en-US" sz="4800" dirty="0" smtClean="0">
                <a:solidFill>
                  <a:schemeClr val="bg1"/>
                </a:solidFill>
              </a:rPr>
              <a:t>14</a:t>
            </a:r>
          </a:p>
        </p:txBody>
      </p:sp>
    </p:spTree>
    <p:extLst>
      <p:ext uri="{BB962C8B-B14F-4D97-AF65-F5344CB8AC3E}">
        <p14:creationId xmlns:p14="http://schemas.microsoft.com/office/powerpoint/2010/main" val="2973916728"/>
      </p:ext>
    </p:extLst>
  </p:cSld>
  <p:clrMapOvr>
    <a:masterClrMapping/>
  </p:clrMapOvr>
  <p:transition spd="slow" advTm="8000">
    <p:push dir="u"/>
    <p:sndAc>
      <p:stSnd>
        <p:snd r:embed="rId2" name="beep-07.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51118"/>
            <a:ext cx="8666480" cy="1143000"/>
          </a:xfrm>
        </p:spPr>
        <p:txBody>
          <a:bodyPr>
            <a:normAutofit fontScale="90000"/>
          </a:bodyPr>
          <a:lstStyle/>
          <a:p>
            <a:r>
              <a:rPr lang="en-US" dirty="0" smtClean="0">
                <a:solidFill>
                  <a:srgbClr val="000000"/>
                </a:solidFill>
              </a:rPr>
              <a:t>Make a note of your student ID number</a:t>
            </a:r>
            <a:endParaRPr lang="en-US" dirty="0">
              <a:solidFill>
                <a:srgbClr val="000000"/>
              </a:solidFill>
            </a:endParaRPr>
          </a:p>
        </p:txBody>
      </p:sp>
    </p:spTree>
    <p:extLst>
      <p:ext uri="{BB962C8B-B14F-4D97-AF65-F5344CB8AC3E}">
        <p14:creationId xmlns:p14="http://schemas.microsoft.com/office/powerpoint/2010/main" val="163754196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15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Q10</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smtClean="0"/>
              <a:t>Double 46</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u="sng" dirty="0" smtClean="0">
              <a:solidFill>
                <a:schemeClr val="bg1"/>
              </a:solidFill>
            </a:endParaRPr>
          </a:p>
          <a:p>
            <a:pPr algn="ctr"/>
            <a:r>
              <a:rPr lang="en-US" sz="4800" dirty="0" smtClean="0">
                <a:solidFill>
                  <a:schemeClr val="bg1"/>
                </a:solidFill>
              </a:rPr>
              <a:t>80</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u="sng" dirty="0">
              <a:solidFill>
                <a:schemeClr val="bg1"/>
              </a:solidFill>
            </a:endParaRPr>
          </a:p>
          <a:p>
            <a:pPr algn="ctr"/>
            <a:r>
              <a:rPr lang="en-US" sz="4800" dirty="0" smtClean="0">
                <a:solidFill>
                  <a:schemeClr val="bg1"/>
                </a:solidFill>
              </a:rPr>
              <a:t>92</a:t>
            </a:r>
            <a:endParaRPr lang="en-US" sz="4400" dirty="0" smtClean="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endParaRPr lang="en-US" sz="4800" dirty="0">
              <a:solidFill>
                <a:schemeClr val="bg1"/>
              </a:solidFill>
            </a:endParaRPr>
          </a:p>
          <a:p>
            <a:pPr algn="ctr"/>
            <a:endParaRPr lang="en-US" sz="4800" u="sng" dirty="0">
              <a:solidFill>
                <a:schemeClr val="bg1"/>
              </a:solidFill>
            </a:endParaRPr>
          </a:p>
          <a:p>
            <a:pPr algn="ctr"/>
            <a:r>
              <a:rPr lang="en-US" sz="4800" dirty="0" smtClean="0">
                <a:solidFill>
                  <a:schemeClr val="bg1"/>
                </a:solidFill>
              </a:rPr>
              <a:t>90</a:t>
            </a:r>
            <a:endParaRPr lang="en-US" sz="48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endParaRPr lang="en-US" sz="4800" dirty="0">
              <a:solidFill>
                <a:schemeClr val="bg1"/>
              </a:solidFill>
            </a:endParaRPr>
          </a:p>
          <a:p>
            <a:pPr algn="ctr"/>
            <a:endParaRPr lang="en-US" sz="4800" dirty="0">
              <a:solidFill>
                <a:schemeClr val="bg1"/>
              </a:solidFill>
            </a:endParaRPr>
          </a:p>
          <a:p>
            <a:pPr algn="ctr"/>
            <a:r>
              <a:rPr lang="en-US" sz="4800" dirty="0" smtClean="0">
                <a:solidFill>
                  <a:schemeClr val="bg1"/>
                </a:solidFill>
              </a:rPr>
              <a:t>82</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u="sng" dirty="0">
              <a:solidFill>
                <a:schemeClr val="bg1"/>
              </a:solidFill>
            </a:endParaRPr>
          </a:p>
          <a:p>
            <a:pPr algn="ctr"/>
            <a:r>
              <a:rPr lang="en-US" sz="4800" dirty="0" smtClean="0">
                <a:solidFill>
                  <a:schemeClr val="bg1"/>
                </a:solidFill>
              </a:rPr>
              <a:t>72</a:t>
            </a:r>
          </a:p>
        </p:txBody>
      </p:sp>
    </p:spTree>
    <p:extLst>
      <p:ext uri="{BB962C8B-B14F-4D97-AF65-F5344CB8AC3E}">
        <p14:creationId xmlns:p14="http://schemas.microsoft.com/office/powerpoint/2010/main" val="2782520228"/>
      </p:ext>
    </p:extLst>
  </p:cSld>
  <p:clrMapOvr>
    <a:masterClrMapping/>
  </p:clrMapOvr>
  <p:transition spd="slow" advTm="15000">
    <p:push dir="u"/>
    <p:sndAc>
      <p:stSnd>
        <p:snd r:embed="rId2" name="beep-07.wav"/>
      </p:stSnd>
    </p:sndAc>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10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Q11</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smtClean="0"/>
              <a:t>Half of 7</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u="sng" dirty="0" smtClean="0">
              <a:solidFill>
                <a:schemeClr val="bg1"/>
              </a:solidFill>
            </a:endParaRPr>
          </a:p>
          <a:p>
            <a:pPr algn="ctr"/>
            <a:r>
              <a:rPr lang="en-US" sz="4800" dirty="0" smtClean="0">
                <a:solidFill>
                  <a:schemeClr val="bg1"/>
                </a:solidFill>
              </a:rPr>
              <a:t>3.5</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u="sng" dirty="0">
              <a:solidFill>
                <a:schemeClr val="bg1"/>
              </a:solidFill>
            </a:endParaRPr>
          </a:p>
          <a:p>
            <a:pPr algn="ctr"/>
            <a:r>
              <a:rPr lang="en-US" sz="4800" dirty="0">
                <a:solidFill>
                  <a:schemeClr val="bg1"/>
                </a:solidFill>
              </a:rPr>
              <a:t>3</a:t>
            </a:r>
            <a:r>
              <a:rPr lang="en-US" sz="4800" dirty="0" smtClean="0">
                <a:solidFill>
                  <a:schemeClr val="bg1"/>
                </a:solidFill>
              </a:rPr>
              <a:t>.25</a:t>
            </a:r>
            <a:endParaRPr lang="en-US" sz="4400" dirty="0" smtClean="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endParaRPr lang="en-US" sz="4800" dirty="0">
              <a:solidFill>
                <a:schemeClr val="bg1"/>
              </a:solidFill>
            </a:endParaRPr>
          </a:p>
          <a:p>
            <a:pPr algn="ctr"/>
            <a:endParaRPr lang="en-US" sz="4800" u="sng" dirty="0">
              <a:solidFill>
                <a:schemeClr val="bg1"/>
              </a:solidFill>
            </a:endParaRPr>
          </a:p>
          <a:p>
            <a:pPr algn="ctr"/>
            <a:r>
              <a:rPr lang="en-US" sz="4800" dirty="0">
                <a:solidFill>
                  <a:schemeClr val="bg1"/>
                </a:solidFill>
              </a:rPr>
              <a:t>4</a:t>
            </a: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endParaRPr lang="en-US" sz="4800" dirty="0">
              <a:solidFill>
                <a:schemeClr val="bg1"/>
              </a:solidFill>
            </a:endParaRPr>
          </a:p>
          <a:p>
            <a:pPr algn="ctr"/>
            <a:endParaRPr lang="en-US" sz="4800" dirty="0">
              <a:solidFill>
                <a:schemeClr val="bg1"/>
              </a:solidFill>
            </a:endParaRPr>
          </a:p>
          <a:p>
            <a:pPr algn="ctr"/>
            <a:r>
              <a:rPr lang="en-US" sz="4800" dirty="0" smtClean="0">
                <a:solidFill>
                  <a:schemeClr val="bg1"/>
                </a:solidFill>
              </a:rPr>
              <a:t>4.5</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u="sng" dirty="0">
              <a:solidFill>
                <a:schemeClr val="bg1"/>
              </a:solidFill>
            </a:endParaRPr>
          </a:p>
          <a:p>
            <a:pPr algn="ctr"/>
            <a:r>
              <a:rPr lang="en-US" sz="4800" dirty="0" smtClean="0">
                <a:solidFill>
                  <a:schemeClr val="bg1"/>
                </a:solidFill>
              </a:rPr>
              <a:t>3</a:t>
            </a:r>
          </a:p>
        </p:txBody>
      </p:sp>
    </p:spTree>
    <p:extLst>
      <p:ext uri="{BB962C8B-B14F-4D97-AF65-F5344CB8AC3E}">
        <p14:creationId xmlns:p14="http://schemas.microsoft.com/office/powerpoint/2010/main" val="1027768444"/>
      </p:ext>
    </p:extLst>
  </p:cSld>
  <p:clrMapOvr>
    <a:masterClrMapping/>
  </p:clrMapOvr>
  <p:transition spd="slow" advTm="10000">
    <p:push dir="u"/>
    <p:sndAc>
      <p:stSnd>
        <p:snd r:embed="rId2" name="beep-07.wav"/>
      </p:stSnd>
    </p:sndAc>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15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Q12</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smtClean="0"/>
              <a:t>Half of 27</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u="sng" dirty="0" smtClean="0">
              <a:solidFill>
                <a:schemeClr val="bg1"/>
              </a:solidFill>
            </a:endParaRPr>
          </a:p>
          <a:p>
            <a:pPr algn="ctr"/>
            <a:r>
              <a:rPr lang="en-US" sz="4800" dirty="0" smtClean="0">
                <a:solidFill>
                  <a:schemeClr val="bg1"/>
                </a:solidFill>
              </a:rPr>
              <a:t>14.5</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u="sng" dirty="0">
              <a:solidFill>
                <a:schemeClr val="bg1"/>
              </a:solidFill>
            </a:endParaRPr>
          </a:p>
          <a:p>
            <a:pPr algn="ctr"/>
            <a:r>
              <a:rPr lang="en-US" sz="4800" dirty="0" smtClean="0">
                <a:solidFill>
                  <a:schemeClr val="bg1"/>
                </a:solidFill>
              </a:rPr>
              <a:t>14</a:t>
            </a:r>
            <a:endParaRPr lang="en-US" sz="4400" dirty="0" smtClean="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endParaRPr lang="en-US" sz="4800" dirty="0">
              <a:solidFill>
                <a:schemeClr val="bg1"/>
              </a:solidFill>
            </a:endParaRPr>
          </a:p>
          <a:p>
            <a:pPr algn="ctr"/>
            <a:endParaRPr lang="en-US" sz="4800" u="sng" dirty="0">
              <a:solidFill>
                <a:schemeClr val="bg1"/>
              </a:solidFill>
            </a:endParaRPr>
          </a:p>
          <a:p>
            <a:pPr algn="ctr"/>
            <a:r>
              <a:rPr lang="en-US" sz="4400" dirty="0" smtClean="0">
                <a:solidFill>
                  <a:schemeClr val="bg1"/>
                </a:solidFill>
              </a:rPr>
              <a:t>14.25</a:t>
            </a:r>
            <a:endParaRPr lang="en-US" sz="44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endParaRPr lang="en-US" sz="4800" dirty="0">
              <a:solidFill>
                <a:schemeClr val="bg1"/>
              </a:solidFill>
            </a:endParaRPr>
          </a:p>
          <a:p>
            <a:pPr algn="ctr"/>
            <a:endParaRPr lang="en-US" sz="4800" dirty="0">
              <a:solidFill>
                <a:schemeClr val="bg1"/>
              </a:solidFill>
            </a:endParaRPr>
          </a:p>
          <a:p>
            <a:pPr algn="ctr"/>
            <a:r>
              <a:rPr lang="en-US" sz="4800" dirty="0" smtClean="0">
                <a:solidFill>
                  <a:schemeClr val="bg1"/>
                </a:solidFill>
              </a:rPr>
              <a:t>13.5</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u="sng" dirty="0">
              <a:solidFill>
                <a:schemeClr val="bg1"/>
              </a:solidFill>
            </a:endParaRPr>
          </a:p>
          <a:p>
            <a:pPr algn="ctr"/>
            <a:r>
              <a:rPr lang="en-US" sz="4800" dirty="0" smtClean="0">
                <a:solidFill>
                  <a:schemeClr val="bg1"/>
                </a:solidFill>
              </a:rPr>
              <a:t>13</a:t>
            </a:r>
          </a:p>
        </p:txBody>
      </p:sp>
    </p:spTree>
    <p:extLst>
      <p:ext uri="{BB962C8B-B14F-4D97-AF65-F5344CB8AC3E}">
        <p14:creationId xmlns:p14="http://schemas.microsoft.com/office/powerpoint/2010/main" val="319216741"/>
      </p:ext>
    </p:extLst>
  </p:cSld>
  <p:clrMapOvr>
    <a:masterClrMapping/>
  </p:clrMapOvr>
  <p:transition spd="slow" advTm="15000">
    <p:push dir="u"/>
    <p:sndAc>
      <p:stSnd>
        <p:snd r:embed="rId2" name="beep-07.wav"/>
      </p:stSnd>
    </p:sndAc>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8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Q13</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smtClean="0"/>
              <a:t>57 + 10</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u="sng" dirty="0" smtClean="0">
              <a:solidFill>
                <a:schemeClr val="bg1"/>
              </a:solidFill>
            </a:endParaRPr>
          </a:p>
          <a:p>
            <a:pPr algn="ctr"/>
            <a:r>
              <a:rPr lang="en-US" sz="4800" dirty="0" smtClean="0">
                <a:solidFill>
                  <a:schemeClr val="bg1"/>
                </a:solidFill>
              </a:rPr>
              <a:t>75</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u="sng" dirty="0">
              <a:solidFill>
                <a:schemeClr val="bg1"/>
              </a:solidFill>
            </a:endParaRPr>
          </a:p>
          <a:p>
            <a:pPr algn="ctr"/>
            <a:r>
              <a:rPr lang="en-US" sz="4800" dirty="0" smtClean="0">
                <a:solidFill>
                  <a:schemeClr val="bg1"/>
                </a:solidFill>
              </a:rPr>
              <a:t>65</a:t>
            </a:r>
            <a:endParaRPr lang="en-US" sz="4400" dirty="0" smtClean="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endParaRPr lang="en-US" sz="4800" dirty="0">
              <a:solidFill>
                <a:schemeClr val="bg1"/>
              </a:solidFill>
            </a:endParaRPr>
          </a:p>
          <a:p>
            <a:pPr algn="ctr"/>
            <a:endParaRPr lang="en-US" sz="4800" u="sng" dirty="0">
              <a:solidFill>
                <a:schemeClr val="bg1"/>
              </a:solidFill>
            </a:endParaRPr>
          </a:p>
          <a:p>
            <a:pPr algn="ctr"/>
            <a:r>
              <a:rPr lang="en-US" sz="4400" dirty="0" smtClean="0">
                <a:solidFill>
                  <a:schemeClr val="bg1"/>
                </a:solidFill>
              </a:rPr>
              <a:t>57</a:t>
            </a:r>
            <a:endParaRPr lang="en-US" sz="44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endParaRPr lang="en-US" sz="4800" dirty="0">
              <a:solidFill>
                <a:schemeClr val="bg1"/>
              </a:solidFill>
            </a:endParaRPr>
          </a:p>
          <a:p>
            <a:pPr algn="ctr"/>
            <a:endParaRPr lang="en-US" sz="4800" dirty="0">
              <a:solidFill>
                <a:schemeClr val="bg1"/>
              </a:solidFill>
            </a:endParaRPr>
          </a:p>
          <a:p>
            <a:pPr algn="ctr"/>
            <a:r>
              <a:rPr lang="en-US" sz="4800" dirty="0" smtClean="0">
                <a:solidFill>
                  <a:schemeClr val="bg1"/>
                </a:solidFill>
              </a:rPr>
              <a:t>77</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u="sng" dirty="0">
              <a:solidFill>
                <a:schemeClr val="bg1"/>
              </a:solidFill>
            </a:endParaRPr>
          </a:p>
          <a:p>
            <a:pPr algn="ctr"/>
            <a:r>
              <a:rPr lang="en-US" sz="4800" dirty="0" smtClean="0">
                <a:solidFill>
                  <a:schemeClr val="bg1"/>
                </a:solidFill>
              </a:rPr>
              <a:t>67</a:t>
            </a:r>
          </a:p>
        </p:txBody>
      </p:sp>
    </p:spTree>
    <p:extLst>
      <p:ext uri="{BB962C8B-B14F-4D97-AF65-F5344CB8AC3E}">
        <p14:creationId xmlns:p14="http://schemas.microsoft.com/office/powerpoint/2010/main" val="4091547825"/>
      </p:ext>
    </p:extLst>
  </p:cSld>
  <p:clrMapOvr>
    <a:masterClrMapping/>
  </p:clrMapOvr>
  <p:transition spd="slow" advTm="8000">
    <p:push dir="u"/>
    <p:sndAc>
      <p:stSnd>
        <p:snd r:embed="rId2" name="beep-07.wav"/>
      </p:stSnd>
    </p:sndAc>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8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Q14</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smtClean="0"/>
              <a:t>147 - 10</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u="sng" dirty="0" smtClean="0">
              <a:solidFill>
                <a:schemeClr val="bg1"/>
              </a:solidFill>
            </a:endParaRPr>
          </a:p>
          <a:p>
            <a:pPr algn="ctr"/>
            <a:r>
              <a:rPr lang="en-US" sz="4800" dirty="0" smtClean="0">
                <a:solidFill>
                  <a:schemeClr val="bg1"/>
                </a:solidFill>
              </a:rPr>
              <a:t>137</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u="sng" dirty="0">
              <a:solidFill>
                <a:schemeClr val="bg1"/>
              </a:solidFill>
            </a:endParaRPr>
          </a:p>
          <a:p>
            <a:pPr algn="ctr"/>
            <a:r>
              <a:rPr lang="en-US" sz="4800" dirty="0" smtClean="0">
                <a:solidFill>
                  <a:schemeClr val="bg1"/>
                </a:solidFill>
              </a:rPr>
              <a:t>130</a:t>
            </a:r>
            <a:endParaRPr lang="en-US" sz="4400" dirty="0" smtClean="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endParaRPr lang="en-US" sz="4800" dirty="0">
              <a:solidFill>
                <a:schemeClr val="bg1"/>
              </a:solidFill>
            </a:endParaRPr>
          </a:p>
          <a:p>
            <a:pPr algn="ctr"/>
            <a:endParaRPr lang="en-US" sz="4800" u="sng" dirty="0">
              <a:solidFill>
                <a:schemeClr val="bg1"/>
              </a:solidFill>
            </a:endParaRPr>
          </a:p>
          <a:p>
            <a:pPr algn="ctr"/>
            <a:r>
              <a:rPr lang="en-US" sz="4400" dirty="0" smtClean="0">
                <a:solidFill>
                  <a:schemeClr val="bg1"/>
                </a:solidFill>
              </a:rPr>
              <a:t>147</a:t>
            </a:r>
            <a:endParaRPr lang="en-US" sz="44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endParaRPr lang="en-US" sz="4800" dirty="0">
              <a:solidFill>
                <a:schemeClr val="bg1"/>
              </a:solidFill>
            </a:endParaRPr>
          </a:p>
          <a:p>
            <a:pPr algn="ctr"/>
            <a:endParaRPr lang="en-US" sz="4800" dirty="0">
              <a:solidFill>
                <a:schemeClr val="bg1"/>
              </a:solidFill>
            </a:endParaRPr>
          </a:p>
          <a:p>
            <a:pPr algn="ctr"/>
            <a:r>
              <a:rPr lang="en-US" sz="4800" dirty="0" smtClean="0">
                <a:solidFill>
                  <a:schemeClr val="bg1"/>
                </a:solidFill>
              </a:rPr>
              <a:t>157</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u="sng" dirty="0">
              <a:solidFill>
                <a:schemeClr val="bg1"/>
              </a:solidFill>
            </a:endParaRPr>
          </a:p>
          <a:p>
            <a:pPr algn="ctr"/>
            <a:r>
              <a:rPr lang="en-US" sz="4800" dirty="0" smtClean="0">
                <a:solidFill>
                  <a:schemeClr val="bg1"/>
                </a:solidFill>
              </a:rPr>
              <a:t>127</a:t>
            </a:r>
          </a:p>
        </p:txBody>
      </p:sp>
    </p:spTree>
    <p:extLst>
      <p:ext uri="{BB962C8B-B14F-4D97-AF65-F5344CB8AC3E}">
        <p14:creationId xmlns:p14="http://schemas.microsoft.com/office/powerpoint/2010/main" val="236384493"/>
      </p:ext>
    </p:extLst>
  </p:cSld>
  <p:clrMapOvr>
    <a:masterClrMapping/>
  </p:clrMapOvr>
  <p:transition spd="slow" advTm="8000">
    <p:push dir="u"/>
    <p:sndAc>
      <p:stSnd>
        <p:snd r:embed="rId2" name="beep-07.wav"/>
      </p:stSnd>
    </p:sndAc>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15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Q15</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smtClean="0"/>
              <a:t>77 </a:t>
            </a:r>
            <a:r>
              <a:rPr lang="en-US" sz="9600" dirty="0"/>
              <a:t>+</a:t>
            </a:r>
            <a:r>
              <a:rPr lang="en-US" sz="9600" dirty="0" smtClean="0"/>
              <a:t> 50</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u="sng" dirty="0" smtClean="0">
              <a:solidFill>
                <a:schemeClr val="bg1"/>
              </a:solidFill>
            </a:endParaRPr>
          </a:p>
          <a:p>
            <a:pPr algn="ctr"/>
            <a:r>
              <a:rPr lang="en-US" sz="4800" dirty="0" smtClean="0">
                <a:solidFill>
                  <a:schemeClr val="bg1"/>
                </a:solidFill>
              </a:rPr>
              <a:t>137</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u="sng" dirty="0">
              <a:solidFill>
                <a:schemeClr val="bg1"/>
              </a:solidFill>
            </a:endParaRPr>
          </a:p>
          <a:p>
            <a:pPr algn="ctr"/>
            <a:r>
              <a:rPr lang="en-US" sz="4800" dirty="0" smtClean="0">
                <a:solidFill>
                  <a:schemeClr val="bg1"/>
                </a:solidFill>
              </a:rPr>
              <a:t>130</a:t>
            </a:r>
            <a:endParaRPr lang="en-US" sz="4400" dirty="0" smtClean="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endParaRPr lang="en-US" sz="4800" dirty="0">
              <a:solidFill>
                <a:schemeClr val="bg1"/>
              </a:solidFill>
            </a:endParaRPr>
          </a:p>
          <a:p>
            <a:pPr algn="ctr"/>
            <a:endParaRPr lang="en-US" sz="4800" u="sng" dirty="0">
              <a:solidFill>
                <a:schemeClr val="bg1"/>
              </a:solidFill>
            </a:endParaRPr>
          </a:p>
          <a:p>
            <a:pPr algn="ctr"/>
            <a:r>
              <a:rPr lang="en-US" sz="4400" dirty="0" smtClean="0">
                <a:solidFill>
                  <a:schemeClr val="bg1"/>
                </a:solidFill>
              </a:rPr>
              <a:t>147</a:t>
            </a:r>
            <a:endParaRPr lang="en-US" sz="44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endParaRPr lang="en-US" sz="4800" dirty="0">
              <a:solidFill>
                <a:schemeClr val="bg1"/>
              </a:solidFill>
            </a:endParaRPr>
          </a:p>
          <a:p>
            <a:pPr algn="ctr"/>
            <a:endParaRPr lang="en-US" sz="4800" dirty="0">
              <a:solidFill>
                <a:schemeClr val="bg1"/>
              </a:solidFill>
            </a:endParaRPr>
          </a:p>
          <a:p>
            <a:pPr algn="ctr"/>
            <a:r>
              <a:rPr lang="en-US" sz="4800" dirty="0" smtClean="0">
                <a:solidFill>
                  <a:schemeClr val="bg1"/>
                </a:solidFill>
              </a:rPr>
              <a:t>157</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u="sng" dirty="0">
              <a:solidFill>
                <a:schemeClr val="bg1"/>
              </a:solidFill>
            </a:endParaRPr>
          </a:p>
          <a:p>
            <a:pPr algn="ctr"/>
            <a:r>
              <a:rPr lang="en-US" sz="4800" dirty="0" smtClean="0">
                <a:solidFill>
                  <a:schemeClr val="bg1"/>
                </a:solidFill>
              </a:rPr>
              <a:t>127</a:t>
            </a:r>
          </a:p>
        </p:txBody>
      </p:sp>
    </p:spTree>
    <p:extLst>
      <p:ext uri="{BB962C8B-B14F-4D97-AF65-F5344CB8AC3E}">
        <p14:creationId xmlns:p14="http://schemas.microsoft.com/office/powerpoint/2010/main" val="2459864416"/>
      </p:ext>
    </p:extLst>
  </p:cSld>
  <p:clrMapOvr>
    <a:masterClrMapping/>
  </p:clrMapOvr>
  <p:transition spd="slow" advTm="15000">
    <p:push dir="u"/>
    <p:sndAc>
      <p:stSnd>
        <p:snd r:embed="rId2" name="beep-07.wav"/>
      </p:stSnd>
    </p:sndAc>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15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Q16</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smtClean="0"/>
              <a:t>325 - 40</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u="sng" dirty="0" smtClean="0">
              <a:solidFill>
                <a:schemeClr val="bg1"/>
              </a:solidFill>
            </a:endParaRPr>
          </a:p>
          <a:p>
            <a:pPr algn="ctr"/>
            <a:r>
              <a:rPr lang="en-US" sz="4800" dirty="0" smtClean="0">
                <a:solidFill>
                  <a:schemeClr val="bg1"/>
                </a:solidFill>
              </a:rPr>
              <a:t>365</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u="sng" dirty="0">
              <a:solidFill>
                <a:schemeClr val="bg1"/>
              </a:solidFill>
            </a:endParaRPr>
          </a:p>
          <a:p>
            <a:pPr algn="ctr"/>
            <a:r>
              <a:rPr lang="en-US" sz="4800" dirty="0" smtClean="0">
                <a:solidFill>
                  <a:schemeClr val="bg1"/>
                </a:solidFill>
              </a:rPr>
              <a:t>275</a:t>
            </a:r>
            <a:endParaRPr lang="en-US" sz="4400" dirty="0" smtClean="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endParaRPr lang="en-US" sz="4800" dirty="0">
              <a:solidFill>
                <a:schemeClr val="bg1"/>
              </a:solidFill>
            </a:endParaRPr>
          </a:p>
          <a:p>
            <a:pPr algn="ctr"/>
            <a:endParaRPr lang="en-US" sz="4800" u="sng" dirty="0">
              <a:solidFill>
                <a:schemeClr val="bg1"/>
              </a:solidFill>
            </a:endParaRPr>
          </a:p>
          <a:p>
            <a:pPr algn="ctr"/>
            <a:r>
              <a:rPr lang="en-US" sz="4400" dirty="0" smtClean="0">
                <a:solidFill>
                  <a:schemeClr val="bg1"/>
                </a:solidFill>
              </a:rPr>
              <a:t>300</a:t>
            </a:r>
            <a:endParaRPr lang="en-US" sz="44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endParaRPr lang="en-US" sz="4800" dirty="0">
              <a:solidFill>
                <a:schemeClr val="bg1"/>
              </a:solidFill>
            </a:endParaRPr>
          </a:p>
          <a:p>
            <a:pPr algn="ctr"/>
            <a:endParaRPr lang="en-US" sz="4800" dirty="0">
              <a:solidFill>
                <a:schemeClr val="bg1"/>
              </a:solidFill>
            </a:endParaRPr>
          </a:p>
          <a:p>
            <a:pPr algn="ctr"/>
            <a:r>
              <a:rPr lang="en-US" sz="4800" dirty="0" smtClean="0">
                <a:solidFill>
                  <a:schemeClr val="bg1"/>
                </a:solidFill>
              </a:rPr>
              <a:t>285</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u="sng" dirty="0">
              <a:solidFill>
                <a:schemeClr val="bg1"/>
              </a:solidFill>
            </a:endParaRPr>
          </a:p>
          <a:p>
            <a:pPr algn="ctr"/>
            <a:r>
              <a:rPr lang="en-US" sz="4800" dirty="0" smtClean="0">
                <a:solidFill>
                  <a:schemeClr val="bg1"/>
                </a:solidFill>
              </a:rPr>
              <a:t>295</a:t>
            </a:r>
          </a:p>
        </p:txBody>
      </p:sp>
    </p:spTree>
    <p:extLst>
      <p:ext uri="{BB962C8B-B14F-4D97-AF65-F5344CB8AC3E}">
        <p14:creationId xmlns:p14="http://schemas.microsoft.com/office/powerpoint/2010/main" val="1048124800"/>
      </p:ext>
    </p:extLst>
  </p:cSld>
  <p:clrMapOvr>
    <a:masterClrMapping/>
  </p:clrMapOvr>
  <p:transition spd="slow" advTm="15000">
    <p:push dir="u"/>
    <p:sndAc>
      <p:stSnd>
        <p:snd r:embed="rId2" name="beep-07.wav"/>
      </p:stSnd>
    </p:sndAc>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10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Q17</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800" dirty="0" smtClean="0"/>
              <a:t>143 + ? = 150</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u="sng" dirty="0" smtClean="0">
              <a:solidFill>
                <a:schemeClr val="bg1"/>
              </a:solidFill>
            </a:endParaRPr>
          </a:p>
          <a:p>
            <a:pPr algn="ctr"/>
            <a:r>
              <a:rPr lang="en-US" sz="4800" dirty="0" smtClean="0">
                <a:solidFill>
                  <a:schemeClr val="bg1"/>
                </a:solidFill>
              </a:rPr>
              <a:t>6</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u="sng" dirty="0">
              <a:solidFill>
                <a:schemeClr val="bg1"/>
              </a:solidFill>
            </a:endParaRPr>
          </a:p>
          <a:p>
            <a:pPr algn="ctr"/>
            <a:r>
              <a:rPr lang="en-US" sz="4800" dirty="0" smtClean="0">
                <a:solidFill>
                  <a:schemeClr val="bg1"/>
                </a:solidFill>
              </a:rPr>
              <a:t>16</a:t>
            </a:r>
            <a:endParaRPr lang="en-US" sz="4400" dirty="0" smtClean="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endParaRPr lang="en-US" sz="4800" dirty="0">
              <a:solidFill>
                <a:schemeClr val="bg1"/>
              </a:solidFill>
            </a:endParaRPr>
          </a:p>
          <a:p>
            <a:pPr algn="ctr"/>
            <a:endParaRPr lang="en-US" sz="4800" u="sng" dirty="0">
              <a:solidFill>
                <a:schemeClr val="bg1"/>
              </a:solidFill>
            </a:endParaRPr>
          </a:p>
          <a:p>
            <a:pPr algn="ctr"/>
            <a:r>
              <a:rPr lang="en-US" sz="4400" dirty="0" smtClean="0">
                <a:solidFill>
                  <a:schemeClr val="bg1"/>
                </a:solidFill>
              </a:rPr>
              <a:t>9</a:t>
            </a:r>
            <a:endParaRPr lang="en-US" sz="44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endParaRPr lang="en-US" sz="4800" dirty="0">
              <a:solidFill>
                <a:schemeClr val="bg1"/>
              </a:solidFill>
            </a:endParaRPr>
          </a:p>
          <a:p>
            <a:pPr algn="ctr"/>
            <a:endParaRPr lang="en-US" sz="4800" dirty="0">
              <a:solidFill>
                <a:schemeClr val="bg1"/>
              </a:solidFill>
            </a:endParaRPr>
          </a:p>
          <a:p>
            <a:pPr algn="ctr"/>
            <a:r>
              <a:rPr lang="en-US" sz="4800" dirty="0" smtClean="0">
                <a:solidFill>
                  <a:schemeClr val="bg1"/>
                </a:solidFill>
              </a:rPr>
              <a:t>7</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u="sng" dirty="0">
              <a:solidFill>
                <a:schemeClr val="bg1"/>
              </a:solidFill>
            </a:endParaRPr>
          </a:p>
          <a:p>
            <a:pPr algn="ctr"/>
            <a:r>
              <a:rPr lang="en-US" sz="4800" dirty="0" smtClean="0">
                <a:solidFill>
                  <a:schemeClr val="bg1"/>
                </a:solidFill>
              </a:rPr>
              <a:t>2</a:t>
            </a:r>
          </a:p>
        </p:txBody>
      </p:sp>
    </p:spTree>
    <p:extLst>
      <p:ext uri="{BB962C8B-B14F-4D97-AF65-F5344CB8AC3E}">
        <p14:creationId xmlns:p14="http://schemas.microsoft.com/office/powerpoint/2010/main" val="244578066"/>
      </p:ext>
    </p:extLst>
  </p:cSld>
  <p:clrMapOvr>
    <a:masterClrMapping/>
  </p:clrMapOvr>
  <p:transition spd="slow" advTm="10000">
    <p:push dir="u"/>
    <p:sndAc>
      <p:stSnd>
        <p:snd r:embed="rId2" name="beep-07.wav"/>
      </p:stSnd>
    </p:sndAc>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10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Q18</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800" dirty="0" smtClean="0"/>
              <a:t>7 + 8</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p>
          <a:p>
            <a:pPr algn="ctr"/>
            <a:endParaRPr lang="en-US" sz="4800" u="sng" dirty="0" smtClean="0">
              <a:solidFill>
                <a:schemeClr val="bg1"/>
              </a:solidFill>
            </a:endParaRPr>
          </a:p>
          <a:p>
            <a:pPr algn="ctr"/>
            <a:r>
              <a:rPr lang="en-US" sz="4800" dirty="0" smtClean="0">
                <a:solidFill>
                  <a:schemeClr val="bg1"/>
                </a:solidFill>
              </a:rPr>
              <a:t>18</a:t>
            </a:r>
            <a:endParaRPr lang="en-US" sz="48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endParaRPr lang="en-US" sz="4800" u="sng" dirty="0">
              <a:solidFill>
                <a:schemeClr val="bg1"/>
              </a:solidFill>
            </a:endParaRPr>
          </a:p>
          <a:p>
            <a:pPr algn="ctr"/>
            <a:r>
              <a:rPr lang="en-US" sz="4800" dirty="0" smtClean="0">
                <a:solidFill>
                  <a:schemeClr val="bg1"/>
                </a:solidFill>
              </a:rPr>
              <a:t>14</a:t>
            </a:r>
            <a:endParaRPr lang="en-US" sz="4400" dirty="0" smtClean="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endParaRPr lang="en-US" sz="4800" dirty="0">
              <a:solidFill>
                <a:schemeClr val="bg1"/>
              </a:solidFill>
            </a:endParaRPr>
          </a:p>
          <a:p>
            <a:pPr algn="ctr"/>
            <a:endParaRPr lang="en-US" sz="4800" u="sng" dirty="0">
              <a:solidFill>
                <a:schemeClr val="bg1"/>
              </a:solidFill>
            </a:endParaRPr>
          </a:p>
          <a:p>
            <a:pPr algn="ctr"/>
            <a:r>
              <a:rPr lang="en-US" sz="4400" dirty="0" smtClean="0">
                <a:solidFill>
                  <a:schemeClr val="bg1"/>
                </a:solidFill>
              </a:rPr>
              <a:t>16</a:t>
            </a:r>
            <a:endParaRPr lang="en-US" sz="44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endParaRPr lang="en-US" sz="4800" dirty="0">
              <a:solidFill>
                <a:schemeClr val="bg1"/>
              </a:solidFill>
            </a:endParaRPr>
          </a:p>
          <a:p>
            <a:pPr algn="ctr"/>
            <a:endParaRPr lang="en-US" sz="4800" dirty="0">
              <a:solidFill>
                <a:schemeClr val="bg1"/>
              </a:solidFill>
            </a:endParaRPr>
          </a:p>
          <a:p>
            <a:pPr algn="ctr"/>
            <a:r>
              <a:rPr lang="en-US" sz="4800" dirty="0" smtClean="0">
                <a:solidFill>
                  <a:schemeClr val="bg1"/>
                </a:solidFill>
              </a:rPr>
              <a:t>13</a:t>
            </a:r>
            <a:endParaRPr lang="en-US" sz="48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endParaRPr lang="en-US" sz="4800" u="sng" dirty="0">
              <a:solidFill>
                <a:schemeClr val="bg1"/>
              </a:solidFill>
            </a:endParaRPr>
          </a:p>
          <a:p>
            <a:pPr algn="ctr"/>
            <a:r>
              <a:rPr lang="en-US" sz="4800" dirty="0" smtClean="0">
                <a:solidFill>
                  <a:schemeClr val="bg1"/>
                </a:solidFill>
              </a:rPr>
              <a:t>15</a:t>
            </a:r>
          </a:p>
        </p:txBody>
      </p:sp>
    </p:spTree>
    <p:extLst>
      <p:ext uri="{BB962C8B-B14F-4D97-AF65-F5344CB8AC3E}">
        <p14:creationId xmlns:p14="http://schemas.microsoft.com/office/powerpoint/2010/main" val="4156341409"/>
      </p:ext>
    </p:extLst>
  </p:cSld>
  <p:clrMapOvr>
    <a:masterClrMapping/>
  </p:clrMapOvr>
  <p:transition spd="slow" advTm="10000">
    <p:push dir="u"/>
    <p:sndAc>
      <p:stSnd>
        <p:snd r:embed="rId2" name="beep-07.wav"/>
      </p:stSnd>
    </p:sndAc>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062104"/>
            <a:ext cx="886178" cy="1079970"/>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12 sec</a:t>
            </a:r>
            <a:endParaRPr lang="en-US" sz="3600" dirty="0">
              <a:solidFill>
                <a:schemeClr val="bg1"/>
              </a:solidFill>
            </a:endParaRPr>
          </a:p>
        </p:txBody>
      </p:sp>
      <p:sp>
        <p:nvSpPr>
          <p:cNvPr id="5" name="Rectangle 4"/>
          <p:cNvSpPr/>
          <p:nvPr/>
        </p:nvSpPr>
        <p:spPr>
          <a:xfrm>
            <a:off x="404518" y="602074"/>
            <a:ext cx="1862667" cy="1307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95112" y="602074"/>
            <a:ext cx="1862667" cy="1200329"/>
          </a:xfrm>
          <a:prstGeom prst="rect">
            <a:avLst/>
          </a:prstGeom>
          <a:noFill/>
        </p:spPr>
        <p:txBody>
          <a:bodyPr wrap="square" rtlCol="0">
            <a:spAutoFit/>
          </a:bodyPr>
          <a:lstStyle/>
          <a:p>
            <a:pPr algn="ctr"/>
            <a:r>
              <a:rPr lang="en-US" sz="7200" dirty="0" smtClean="0">
                <a:solidFill>
                  <a:schemeClr val="bg1"/>
                </a:solidFill>
              </a:rPr>
              <a:t>Q19</a:t>
            </a:r>
            <a:endParaRPr lang="en-US" sz="7200" dirty="0">
              <a:solidFill>
                <a:schemeClr val="bg1"/>
              </a:solidFill>
            </a:endParaRPr>
          </a:p>
        </p:txBody>
      </p:sp>
      <p:pic>
        <p:nvPicPr>
          <p:cNvPr id="4" name="Picture 3"/>
          <p:cNvPicPr>
            <a:picLocks noChangeAspect="1"/>
          </p:cNvPicPr>
          <p:nvPr/>
        </p:nvPicPr>
        <p:blipFill>
          <a:blip r:embed="rId3"/>
          <a:stretch>
            <a:fillRect/>
          </a:stretch>
        </p:blipFill>
        <p:spPr>
          <a:xfrm>
            <a:off x="395112" y="2165585"/>
            <a:ext cx="976489" cy="976489"/>
          </a:xfrm>
          <a:prstGeom prst="rect">
            <a:avLst/>
          </a:prstGeom>
        </p:spPr>
      </p:pic>
      <p:sp>
        <p:nvSpPr>
          <p:cNvPr id="7" name="Rectangle 6"/>
          <p:cNvSpPr/>
          <p:nvPr/>
        </p:nvSpPr>
        <p:spPr>
          <a:xfrm>
            <a:off x="2410178" y="602074"/>
            <a:ext cx="6442193" cy="25400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200" dirty="0" smtClean="0"/>
              <a:t>Two numbers that add up to 8</a:t>
            </a:r>
          </a:p>
        </p:txBody>
      </p:sp>
      <p:sp>
        <p:nvSpPr>
          <p:cNvPr id="8" name="TextBox 7"/>
          <p:cNvSpPr txBox="1"/>
          <p:nvPr/>
        </p:nvSpPr>
        <p:spPr>
          <a:xfrm>
            <a:off x="395111" y="3311407"/>
            <a:ext cx="8457259" cy="461665"/>
          </a:xfrm>
          <a:prstGeom prst="rect">
            <a:avLst/>
          </a:prstGeom>
          <a:noFill/>
        </p:spPr>
        <p:txBody>
          <a:bodyPr wrap="square" rtlCol="0">
            <a:spAutoFit/>
          </a:bodyPr>
          <a:lstStyle/>
          <a:p>
            <a:pPr algn="ctr"/>
            <a:r>
              <a:rPr lang="en-US" sz="2400" b="1" dirty="0" smtClean="0"/>
              <a:t>Shade in the correct answer. If you’re unsure leave it blank</a:t>
            </a:r>
            <a:endParaRPr lang="en-US" sz="2400" b="1" dirty="0"/>
          </a:p>
        </p:txBody>
      </p:sp>
      <p:sp>
        <p:nvSpPr>
          <p:cNvPr id="10" name="Rectangle 9"/>
          <p:cNvSpPr/>
          <p:nvPr/>
        </p:nvSpPr>
        <p:spPr>
          <a:xfrm>
            <a:off x="440267"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A</a:t>
            </a:r>
            <a:endParaRPr lang="en-US" sz="4800" u="sng" dirty="0" smtClean="0">
              <a:solidFill>
                <a:schemeClr val="bg1"/>
              </a:solidFill>
            </a:endParaRPr>
          </a:p>
          <a:p>
            <a:pPr algn="ctr"/>
            <a:r>
              <a:rPr lang="en-US" sz="3600" dirty="0" smtClean="0">
                <a:solidFill>
                  <a:schemeClr val="bg1"/>
                </a:solidFill>
              </a:rPr>
              <a:t>4 </a:t>
            </a:r>
          </a:p>
          <a:p>
            <a:pPr algn="ctr"/>
            <a:r>
              <a:rPr lang="en-US" sz="3600" dirty="0" smtClean="0">
                <a:solidFill>
                  <a:schemeClr val="bg1"/>
                </a:solidFill>
              </a:rPr>
              <a:t>and </a:t>
            </a:r>
          </a:p>
          <a:p>
            <a:pPr algn="ctr"/>
            <a:r>
              <a:rPr lang="en-US" sz="3600" dirty="0" smtClean="0">
                <a:solidFill>
                  <a:schemeClr val="bg1"/>
                </a:solidFill>
              </a:rPr>
              <a:t>3</a:t>
            </a:r>
            <a:endParaRPr lang="en-US" sz="3600" dirty="0">
              <a:solidFill>
                <a:schemeClr val="bg1"/>
              </a:solidFill>
            </a:endParaRPr>
          </a:p>
        </p:txBody>
      </p:sp>
      <p:sp>
        <p:nvSpPr>
          <p:cNvPr id="11" name="Rectangle 10"/>
          <p:cNvSpPr/>
          <p:nvPr/>
        </p:nvSpPr>
        <p:spPr>
          <a:xfrm>
            <a:off x="2161823"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B</a:t>
            </a:r>
          </a:p>
          <a:p>
            <a:pPr algn="ctr"/>
            <a:r>
              <a:rPr lang="en-US" sz="3600" dirty="0">
                <a:solidFill>
                  <a:schemeClr val="bg1"/>
                </a:solidFill>
              </a:rPr>
              <a:t>6</a:t>
            </a:r>
            <a:endParaRPr lang="en-US" sz="3600" dirty="0" smtClean="0">
              <a:solidFill>
                <a:schemeClr val="bg1"/>
              </a:solidFill>
            </a:endParaRPr>
          </a:p>
          <a:p>
            <a:pPr algn="ctr"/>
            <a:r>
              <a:rPr lang="en-US" sz="3600" dirty="0" smtClean="0">
                <a:solidFill>
                  <a:schemeClr val="bg1"/>
                </a:solidFill>
              </a:rPr>
              <a:t>and</a:t>
            </a:r>
          </a:p>
          <a:p>
            <a:pPr algn="ctr"/>
            <a:r>
              <a:rPr lang="en-US" sz="3600" dirty="0" smtClean="0">
                <a:solidFill>
                  <a:schemeClr val="bg1"/>
                </a:solidFill>
              </a:rPr>
              <a:t>3</a:t>
            </a:r>
            <a:endParaRPr lang="en-US" sz="3600" dirty="0">
              <a:solidFill>
                <a:schemeClr val="bg1"/>
              </a:solidFill>
            </a:endParaRPr>
          </a:p>
        </p:txBody>
      </p:sp>
      <p:sp>
        <p:nvSpPr>
          <p:cNvPr id="12" name="Rectangle 11"/>
          <p:cNvSpPr/>
          <p:nvPr/>
        </p:nvSpPr>
        <p:spPr>
          <a:xfrm>
            <a:off x="388337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C</a:t>
            </a:r>
            <a:endParaRPr lang="en-US" sz="4800" dirty="0">
              <a:solidFill>
                <a:schemeClr val="bg1"/>
              </a:solidFill>
            </a:endParaRPr>
          </a:p>
          <a:p>
            <a:pPr algn="ctr"/>
            <a:r>
              <a:rPr lang="en-US" sz="3600" dirty="0" smtClean="0">
                <a:solidFill>
                  <a:schemeClr val="bg1"/>
                </a:solidFill>
              </a:rPr>
              <a:t>1</a:t>
            </a:r>
          </a:p>
          <a:p>
            <a:pPr algn="ctr"/>
            <a:r>
              <a:rPr lang="en-US" sz="3600" dirty="0" smtClean="0">
                <a:solidFill>
                  <a:schemeClr val="bg1"/>
                </a:solidFill>
              </a:rPr>
              <a:t>and</a:t>
            </a:r>
          </a:p>
          <a:p>
            <a:pPr algn="ctr"/>
            <a:r>
              <a:rPr lang="en-US" sz="3600" dirty="0" smtClean="0">
                <a:solidFill>
                  <a:schemeClr val="bg1"/>
                </a:solidFill>
              </a:rPr>
              <a:t>6</a:t>
            </a:r>
            <a:endParaRPr lang="en-US" sz="3600" dirty="0">
              <a:solidFill>
                <a:schemeClr val="bg1"/>
              </a:solidFill>
            </a:endParaRPr>
          </a:p>
        </p:txBody>
      </p:sp>
      <p:sp>
        <p:nvSpPr>
          <p:cNvPr id="13" name="Rectangle 12"/>
          <p:cNvSpPr/>
          <p:nvPr/>
        </p:nvSpPr>
        <p:spPr>
          <a:xfrm>
            <a:off x="5604935"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D</a:t>
            </a:r>
            <a:endParaRPr lang="en-US" sz="4800" dirty="0">
              <a:solidFill>
                <a:schemeClr val="bg1"/>
              </a:solidFill>
            </a:endParaRPr>
          </a:p>
          <a:p>
            <a:pPr algn="ctr"/>
            <a:r>
              <a:rPr lang="en-US" sz="3600" dirty="0" smtClean="0">
                <a:solidFill>
                  <a:schemeClr val="bg1"/>
                </a:solidFill>
              </a:rPr>
              <a:t>7</a:t>
            </a:r>
          </a:p>
          <a:p>
            <a:pPr algn="ctr"/>
            <a:r>
              <a:rPr lang="en-US" sz="3600" dirty="0" smtClean="0">
                <a:solidFill>
                  <a:schemeClr val="bg1"/>
                </a:solidFill>
              </a:rPr>
              <a:t>and</a:t>
            </a:r>
          </a:p>
          <a:p>
            <a:pPr algn="ctr"/>
            <a:r>
              <a:rPr lang="en-US" sz="3600" dirty="0" smtClean="0">
                <a:solidFill>
                  <a:schemeClr val="bg1"/>
                </a:solidFill>
              </a:rPr>
              <a:t>2</a:t>
            </a:r>
            <a:endParaRPr lang="en-US" sz="3600" dirty="0">
              <a:solidFill>
                <a:schemeClr val="bg1"/>
              </a:solidFill>
            </a:endParaRPr>
          </a:p>
        </p:txBody>
      </p:sp>
      <p:sp>
        <p:nvSpPr>
          <p:cNvPr id="14" name="Rectangle 13"/>
          <p:cNvSpPr/>
          <p:nvPr/>
        </p:nvSpPr>
        <p:spPr>
          <a:xfrm>
            <a:off x="7326489" y="3943584"/>
            <a:ext cx="1525881" cy="2538119"/>
          </a:xfrm>
          <a:prstGeom prst="rect">
            <a:avLst/>
          </a:prstGeom>
          <a:solidFill>
            <a:srgbClr val="004080"/>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4800" dirty="0" smtClean="0">
                <a:solidFill>
                  <a:schemeClr val="bg1"/>
                </a:solidFill>
              </a:rPr>
              <a:t>E</a:t>
            </a:r>
          </a:p>
          <a:p>
            <a:pPr algn="ctr"/>
            <a:r>
              <a:rPr lang="en-US" sz="3600" dirty="0">
                <a:solidFill>
                  <a:schemeClr val="bg1"/>
                </a:solidFill>
              </a:rPr>
              <a:t>3</a:t>
            </a:r>
            <a:endParaRPr lang="en-US" sz="3600" dirty="0" smtClean="0">
              <a:solidFill>
                <a:schemeClr val="bg1"/>
              </a:solidFill>
            </a:endParaRPr>
          </a:p>
          <a:p>
            <a:pPr algn="ctr"/>
            <a:r>
              <a:rPr lang="en-US" sz="3600" dirty="0" smtClean="0">
                <a:solidFill>
                  <a:schemeClr val="bg1"/>
                </a:solidFill>
              </a:rPr>
              <a:t>and</a:t>
            </a:r>
          </a:p>
          <a:p>
            <a:pPr algn="ctr"/>
            <a:r>
              <a:rPr lang="en-US" sz="3600" dirty="0" smtClean="0">
                <a:solidFill>
                  <a:schemeClr val="bg1"/>
                </a:solidFill>
              </a:rPr>
              <a:t>5</a:t>
            </a:r>
            <a:endParaRPr lang="en-US" sz="3600" dirty="0">
              <a:solidFill>
                <a:schemeClr val="bg1"/>
              </a:solidFill>
            </a:endParaRPr>
          </a:p>
        </p:txBody>
      </p:sp>
    </p:spTree>
    <p:extLst>
      <p:ext uri="{BB962C8B-B14F-4D97-AF65-F5344CB8AC3E}">
        <p14:creationId xmlns:p14="http://schemas.microsoft.com/office/powerpoint/2010/main" val="3426942375"/>
      </p:ext>
    </p:extLst>
  </p:cSld>
  <p:clrMapOvr>
    <a:masterClrMapping/>
  </p:clrMapOvr>
  <p:transition spd="slow" advTm="12000">
    <p:push dir="u"/>
    <p:sndAc>
      <p:stSnd>
        <p:snd r:embed="rId2" name="beep-07.wav"/>
      </p:stSnd>
    </p:sndAc>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2630</TotalTime>
  <Words>3585</Words>
  <Application>Microsoft Macintosh PowerPoint</Application>
  <PresentationFormat>On-screen Show (4:3)</PresentationFormat>
  <Paragraphs>1824</Paragraphs>
  <Slides>111</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111</vt:i4>
      </vt:variant>
    </vt:vector>
  </HeadingPairs>
  <TitlesOfParts>
    <vt:vector size="114" baseType="lpstr">
      <vt:lpstr>Calibri</vt:lpstr>
      <vt:lpstr>Arial</vt:lpstr>
      <vt:lpstr>Office Theme</vt:lpstr>
      <vt:lpstr>Diagnostic Numeracy Assessment</vt:lpstr>
      <vt:lpstr>Getting Ready:</vt:lpstr>
      <vt:lpstr>PowerPoint Presentation</vt:lpstr>
      <vt:lpstr>Some things in maths are more important than others</vt:lpstr>
      <vt:lpstr>Some things in maths are more important than others</vt:lpstr>
      <vt:lpstr>Some things in maths are more important than others</vt:lpstr>
      <vt:lpstr>Make a note of your student ID number</vt:lpstr>
      <vt:lpstr>Make a note of your student ID number</vt:lpstr>
      <vt:lpstr>Make a note of your student ID number</vt:lpstr>
      <vt:lpstr>Make a note of your student ID number</vt:lpstr>
      <vt:lpstr>PowerPoint Presentation</vt:lpstr>
      <vt:lpstr>PowerPoint Presentation</vt:lpstr>
      <vt:lpstr>PowerPoint Presentation</vt:lpstr>
      <vt:lpstr>Students</vt:lpstr>
      <vt:lpstr>Teachers</vt:lpstr>
      <vt:lpstr>Get Ready! TIMESTABLES ASSESSMENT  Make sure you fill in the timestables answer box!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Get Ready! KEY NODES ASSESSMENT  Make sure you fill in the KEY NODES box!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Get Ready! MENTAL NUMERACY STRATEGIES ASSESSMENT  Make sure you fill in the MENTAL NUMERACY STRATEGIES box!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assessment in now over. Well done for your persistence!  NOW FILL IN THE CIRCLES ON THE ANSWER SHEET TO MATCH YOUR ANSWERS. USE A PENCIL.   IF YOU MAKE A MISTAKE TELL YOUR TEACHER…  </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a note of your student ID number</dc:title>
  <dc:creator>William Emeny</dc:creator>
  <cp:lastModifiedBy>Isaac D. Van Wesep</cp:lastModifiedBy>
  <cp:revision>147</cp:revision>
  <cp:lastPrinted>2015-09-03T09:58:42Z</cp:lastPrinted>
  <dcterms:created xsi:type="dcterms:W3CDTF">2014-10-29T02:06:10Z</dcterms:created>
  <dcterms:modified xsi:type="dcterms:W3CDTF">2016-10-28T20:58:03Z</dcterms:modified>
</cp:coreProperties>
</file>